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66" r:id="rId2"/>
    <p:sldId id="257"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5DB"/>
    <a:srgbClr val="E05F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8"/>
    <p:restoredTop sz="83308"/>
  </p:normalViewPr>
  <p:slideViewPr>
    <p:cSldViewPr snapToGrid="0" snapToObjects="1">
      <p:cViewPr varScale="1">
        <p:scale>
          <a:sx n="95" d="100"/>
          <a:sy n="95" d="100"/>
        </p:scale>
        <p:origin x="1072" y="176"/>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84" d="100"/>
          <a:sy n="84" d="100"/>
        </p:scale>
        <p:origin x="39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93F2F-D5F5-A64E-A645-7BB89A27885B}" type="datetimeFigureOut">
              <a:rPr lang="nl-NL" smtClean="0"/>
              <a:t>17-11-2020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24554-EA1D-FB4E-AFB0-7E3985431180}" type="slidenum">
              <a:rPr lang="nl-NL" smtClean="0"/>
              <a:t>‹nr.›</a:t>
            </a:fld>
            <a:endParaRPr lang="nl-NL"/>
          </a:p>
        </p:txBody>
      </p:sp>
    </p:spTree>
    <p:extLst>
      <p:ext uri="{BB962C8B-B14F-4D97-AF65-F5344CB8AC3E}">
        <p14:creationId xmlns:p14="http://schemas.microsoft.com/office/powerpoint/2010/main" val="33852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noRot="1" noChangeAspect="1"/>
          </p:cNvSpPr>
          <p:nvPr>
            <p:ph type="sldImg"/>
          </p:nvPr>
        </p:nvSpPr>
        <p:spPr>
          <a:xfrm>
            <a:off x="533400" y="763588"/>
            <a:ext cx="6704013" cy="3771900"/>
          </a:xfrm>
          <a:prstGeom prst="rect">
            <a:avLst/>
          </a:prstGeom>
        </p:spPr>
      </p:sp>
      <p:sp>
        <p:nvSpPr>
          <p:cNvPr id="255" name="PlaceHolder 2"/>
          <p:cNvSpPr>
            <a:spLocks noGrp="1"/>
          </p:cNvSpPr>
          <p:nvPr>
            <p:ph type="body"/>
          </p:nvPr>
        </p:nvSpPr>
        <p:spPr>
          <a:xfrm>
            <a:off x="777240" y="4777560"/>
            <a:ext cx="6217200" cy="4525560"/>
          </a:xfrm>
          <a:prstGeom prst="rect">
            <a:avLst/>
          </a:prstGeom>
        </p:spPr>
        <p:txBody>
          <a:bodyPr lIns="0" tIns="0" rIns="0" bIns="0">
            <a:noAutofit/>
          </a:bodyPr>
          <a:lstStyle/>
          <a:p>
            <a:r>
              <a:rPr lang="nl-NL" sz="2000" dirty="0"/>
              <a:t>In de notities vind je extra uitleg over de manier waarop je dit codeboek kunt gebruiken.  </a:t>
            </a:r>
            <a:endParaRPr lang="nl-NL" sz="2000" b="0" strike="noStrike" spc="-1" dirty="0">
              <a:latin typeface="Arial"/>
            </a:endParaRPr>
          </a:p>
        </p:txBody>
      </p:sp>
      <p:sp>
        <p:nvSpPr>
          <p:cNvPr id="256" name="TextShape 3"/>
          <p:cNvSpPr txBox="1"/>
          <p:nvPr/>
        </p:nvSpPr>
        <p:spPr>
          <a:xfrm>
            <a:off x="4399200" y="9555480"/>
            <a:ext cx="3372480" cy="502200"/>
          </a:xfrm>
          <a:prstGeom prst="rect">
            <a:avLst/>
          </a:prstGeom>
          <a:noFill/>
          <a:ln>
            <a:noFill/>
          </a:ln>
        </p:spPr>
        <p:txBody>
          <a:bodyPr lIns="0" tIns="0" rIns="0" bIns="0" anchor="b">
            <a:noAutofit/>
          </a:bodyPr>
          <a:lstStyle/>
          <a:p>
            <a:pPr algn="r">
              <a:lnSpc>
                <a:spcPct val="100000"/>
              </a:lnSpc>
            </a:pPr>
            <a:fld id="{A14C7887-1509-4BDF-A226-59BF4CDA6291}" type="slidenum">
              <a:rPr lang="nl-NL" sz="1400" b="0" strike="noStrike" spc="-1">
                <a:solidFill>
                  <a:srgbClr val="000000"/>
                </a:solidFill>
                <a:latin typeface="Times New Roman"/>
                <a:ea typeface="+mn-ea"/>
              </a:rPr>
              <a:t>1</a:t>
            </a:fld>
            <a:endParaRPr lang="nl-NL" sz="1400" b="0" strike="noStrike" spc="-1" dirty="0">
              <a:latin typeface="Times New Roman"/>
            </a:endParaRPr>
          </a:p>
        </p:txBody>
      </p:sp>
    </p:spTree>
    <p:extLst>
      <p:ext uri="{BB962C8B-B14F-4D97-AF65-F5344CB8AC3E}">
        <p14:creationId xmlns:p14="http://schemas.microsoft.com/office/powerpoint/2010/main" val="248639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op deze pagina een standaard verwijzing (zowel volledige citatie als in-</a:t>
            </a:r>
            <a:r>
              <a:rPr lang="nl-NL" dirty="0" err="1"/>
              <a:t>text</a:t>
            </a:r>
            <a:r>
              <a:rPr lang="nl-NL" dirty="0"/>
              <a:t>) naar de dataset zodat deze door de onderzoeker die de data gebruikt gemakkelijk kan worden overgenomen.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10</a:t>
            </a:fld>
            <a:endParaRPr lang="nl-NL"/>
          </a:p>
        </p:txBody>
      </p:sp>
    </p:spTree>
    <p:extLst>
      <p:ext uri="{BB962C8B-B14F-4D97-AF65-F5344CB8AC3E}">
        <p14:creationId xmlns:p14="http://schemas.microsoft.com/office/powerpoint/2010/main" val="51740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pagina geeft informatie over het aantal beschikbare categorieën. Vul in de eerste alinea in wat voor jouw onderwijsinstelling van toepassing is. Voeg vervolgens idealiter toe vanaf welk cohort de data beschikbaar is in de dataset. Indien er categorieën tussen zitten die bijzondere persoonsgegevens bevatten, beschrijf dan hier hoe je dit onderscheid markeert. Dat kan door dit symbool maar ook via een andere weg uiteraard.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11</a:t>
            </a:fld>
            <a:endParaRPr lang="nl-NL"/>
          </a:p>
        </p:txBody>
      </p:sp>
    </p:spTree>
    <p:extLst>
      <p:ext uri="{BB962C8B-B14F-4D97-AF65-F5344CB8AC3E}">
        <p14:creationId xmlns:p14="http://schemas.microsoft.com/office/powerpoint/2010/main" val="229222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Hier volgt een lijst van alle categorieën. Licht kort toe welke data de categorie behelst.</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12</a:t>
            </a:fld>
            <a:endParaRPr lang="nl-NL"/>
          </a:p>
        </p:txBody>
      </p:sp>
    </p:spTree>
    <p:extLst>
      <p:ext uri="{BB962C8B-B14F-4D97-AF65-F5344CB8AC3E}">
        <p14:creationId xmlns:p14="http://schemas.microsoft.com/office/powerpoint/2010/main" val="1460637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Maak vervolgens één slide per categorie waar je bovenstaande informatie geeft.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13</a:t>
            </a:fld>
            <a:endParaRPr lang="nl-NL"/>
          </a:p>
        </p:txBody>
      </p:sp>
    </p:spTree>
    <p:extLst>
      <p:ext uri="{BB962C8B-B14F-4D97-AF65-F5344CB8AC3E}">
        <p14:creationId xmlns:p14="http://schemas.microsoft.com/office/powerpoint/2010/main" val="469231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vorige slide</a:t>
            </a:r>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14</a:t>
            </a:fld>
            <a:endParaRPr lang="nl-NL"/>
          </a:p>
        </p:txBody>
      </p:sp>
    </p:spTree>
    <p:extLst>
      <p:ext uri="{BB962C8B-B14F-4D97-AF65-F5344CB8AC3E}">
        <p14:creationId xmlns:p14="http://schemas.microsoft.com/office/powerpoint/2010/main" val="2742818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Houd op deze slide een versiegeschiedenis bij zoals in dit korte voorbeeld. Noteer het altijd als er een nieuwe versie is met wijzigingen.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15</a:t>
            </a:fld>
            <a:endParaRPr lang="nl-NL"/>
          </a:p>
        </p:txBody>
      </p:sp>
    </p:spTree>
    <p:extLst>
      <p:ext uri="{BB962C8B-B14F-4D97-AF65-F5344CB8AC3E}">
        <p14:creationId xmlns:p14="http://schemas.microsoft.com/office/powerpoint/2010/main" val="7281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Leeswijzer: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Vul deze eventueel aan met informatie die specifiek geldt voor de data-analytics in jouw onderwijsinstelling.</a:t>
            </a:r>
          </a:p>
          <a:p>
            <a:endParaRPr lang="nl-NL" dirty="0"/>
          </a:p>
          <a:p>
            <a:r>
              <a:rPr lang="nl-NL" dirty="0"/>
              <a:t>Colofon:</a:t>
            </a:r>
          </a:p>
          <a:p>
            <a:pPr marL="171450" indent="-171450">
              <a:buFontTx/>
              <a:buChar char="-"/>
            </a:pPr>
            <a:r>
              <a:rPr lang="nl-NL" dirty="0"/>
              <a:t>Noteer het aanspreekpunt binnen de organisatie als het gaat om gebruik van de data. </a:t>
            </a:r>
          </a:p>
          <a:p>
            <a:pPr marL="171450" indent="-171450">
              <a:buFontTx/>
              <a:buChar char="-"/>
            </a:pPr>
            <a:endParaRPr lang="nl-NL" dirty="0"/>
          </a:p>
          <a:p>
            <a:r>
              <a:rPr lang="nl-NL" dirty="0"/>
              <a:t>Inhoud:</a:t>
            </a:r>
          </a:p>
          <a:p>
            <a:r>
              <a:rPr lang="nl-NL" dirty="0"/>
              <a:t>- Corrigeer de paginanummers wanneer het gehele document is aangepast op jouw onderwijsinstelling.</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2</a:t>
            </a:fld>
            <a:endParaRPr lang="nl-NL"/>
          </a:p>
        </p:txBody>
      </p:sp>
    </p:spTree>
    <p:extLst>
      <p:ext uri="{BB962C8B-B14F-4D97-AF65-F5344CB8AC3E}">
        <p14:creationId xmlns:p14="http://schemas.microsoft.com/office/powerpoint/2010/main" val="70899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Noteer op deze pagina (en eventueel een tweede ter vervolg) welke databronnen momenteel gebruikt worden. Dit kunnen zowel externe als interne bronnen zijn. Noteer per bron een korte toelichting om wat voor data het gaat.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3</a:t>
            </a:fld>
            <a:endParaRPr lang="nl-NL"/>
          </a:p>
        </p:txBody>
      </p:sp>
    </p:spTree>
    <p:extLst>
      <p:ext uri="{BB962C8B-B14F-4D97-AF65-F5344CB8AC3E}">
        <p14:creationId xmlns:p14="http://schemas.microsoft.com/office/powerpoint/2010/main" val="215967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data die gebruikt worden voor analyses zijn in te delen in vier categorieën, demografie, instroom, vooropleiding &amp; profiel en studiesucces &amp; tevredenheid. Vul per categorie in welke gegevens er beschikbaar zijn.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4</a:t>
            </a:fld>
            <a:endParaRPr lang="nl-NL"/>
          </a:p>
        </p:txBody>
      </p:sp>
    </p:spTree>
    <p:extLst>
      <p:ext uri="{BB962C8B-B14F-4D97-AF65-F5344CB8AC3E}">
        <p14:creationId xmlns:p14="http://schemas.microsoft.com/office/powerpoint/2010/main" val="168494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Licht op deze pagina toe hoe de beschikbare dataset is opgebouwd. Welke studenten worden er in opgenomen? Welke informatie is van hen te zien? (zoals opleidingsvorm etc.)</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5</a:t>
            </a:fld>
            <a:endParaRPr lang="nl-NL"/>
          </a:p>
        </p:txBody>
      </p:sp>
    </p:spTree>
    <p:extLst>
      <p:ext uri="{BB962C8B-B14F-4D97-AF65-F5344CB8AC3E}">
        <p14:creationId xmlns:p14="http://schemas.microsoft.com/office/powerpoint/2010/main" val="270067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pagina geeft ruimte om desgewenst toelichting te geven op de samenstelling van de dataset. Zijn er bepaalde groepen studenten die niet mee zijn genomen in de dataset? Of juist wel? Licht deze speciale gevallen hier toe om duidelijk te maken waarom deze keuzes zijn gemaakt.</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6</a:t>
            </a:fld>
            <a:endParaRPr lang="nl-NL"/>
          </a:p>
        </p:txBody>
      </p:sp>
    </p:spTree>
    <p:extLst>
      <p:ext uri="{BB962C8B-B14F-4D97-AF65-F5344CB8AC3E}">
        <p14:creationId xmlns:p14="http://schemas.microsoft.com/office/powerpoint/2010/main" val="421029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Licht toe hoe de namen in de database zijn opgebouwd. In welke taal is de database? Hoe worden woorden van elkaar gescheiden? Zijn er kenmerken die bij elke variabele voorkomen?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7</a:t>
            </a:fld>
            <a:endParaRPr lang="nl-NL"/>
          </a:p>
        </p:txBody>
      </p:sp>
    </p:spTree>
    <p:extLst>
      <p:ext uri="{BB962C8B-B14F-4D97-AF65-F5344CB8AC3E}">
        <p14:creationId xmlns:p14="http://schemas.microsoft.com/office/powerpoint/2010/main" val="173184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Wanneer het gaat om studiedata heb je snel te maken met studentnummers. Licht op deze pagina toe of deze aan bod komen in de dataset. Vermeld ook of, en zo ja hoe, deze studentnummers versleuteld worden.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8</a:t>
            </a:fld>
            <a:endParaRPr lang="nl-NL"/>
          </a:p>
        </p:txBody>
      </p:sp>
    </p:spTree>
    <p:extLst>
      <p:ext uri="{BB962C8B-B14F-4D97-AF65-F5344CB8AC3E}">
        <p14:creationId xmlns:p14="http://schemas.microsoft.com/office/powerpoint/2010/main" val="268065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Noteer op deze pagina een opsomming van de verschillende bestandsformaten die voorkomen.</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9</a:t>
            </a:fld>
            <a:endParaRPr lang="nl-NL"/>
          </a:p>
        </p:txBody>
      </p:sp>
    </p:spTree>
    <p:extLst>
      <p:ext uri="{BB962C8B-B14F-4D97-AF65-F5344CB8AC3E}">
        <p14:creationId xmlns:p14="http://schemas.microsoft.com/office/powerpoint/2010/main" val="191063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9F1C4-AD95-4F4B-BACA-34E26A6F1C0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84CABFC-180D-7B49-842E-B8E6CE28DA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C58E74D-D10F-D24F-8522-03D3566F74F6}"/>
              </a:ext>
            </a:extLst>
          </p:cNvPr>
          <p:cNvSpPr>
            <a:spLocks noGrp="1"/>
          </p:cNvSpPr>
          <p:nvPr>
            <p:ph type="dt" sz="half" idx="10"/>
          </p:nvPr>
        </p:nvSpPr>
        <p:spPr/>
        <p:txBody>
          <a:bodyPr/>
          <a:lstStyle/>
          <a:p>
            <a:fld id="{4CFAB338-20DF-C54E-B4D7-1B56EB7BC362}" type="datetime1">
              <a:rPr lang="nl-NL" smtClean="0"/>
              <a:t>17-11-2020</a:t>
            </a:fld>
            <a:endParaRPr lang="nl-NL"/>
          </a:p>
        </p:txBody>
      </p:sp>
      <p:sp>
        <p:nvSpPr>
          <p:cNvPr id="5" name="Tijdelijke aanduiding voor voettekst 4">
            <a:extLst>
              <a:ext uri="{FF2B5EF4-FFF2-40B4-BE49-F238E27FC236}">
                <a16:creationId xmlns:a16="http://schemas.microsoft.com/office/drawing/2014/main" id="{338AF973-C915-BE40-ADDC-0C3C006F8C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600B3A-0117-3B4D-937E-53F2C920A87F}"/>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1371363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162D9-9582-1242-B257-885B883F7B9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BD4D7FB-00A7-B94F-BB28-26745E160CC3}"/>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BE92EF7E-A308-7441-BEE3-1626E6711707}"/>
              </a:ext>
            </a:extLst>
          </p:cNvPr>
          <p:cNvSpPr>
            <a:spLocks noGrp="1"/>
          </p:cNvSpPr>
          <p:nvPr>
            <p:ph type="dt" sz="half" idx="10"/>
          </p:nvPr>
        </p:nvSpPr>
        <p:spPr/>
        <p:txBody>
          <a:bodyPr/>
          <a:lstStyle/>
          <a:p>
            <a:fld id="{D88BF96A-1BC7-6546-81D9-B32DB2215E31}" type="datetime1">
              <a:rPr lang="nl-NL" smtClean="0"/>
              <a:t>17-11-2020</a:t>
            </a:fld>
            <a:endParaRPr lang="nl-NL"/>
          </a:p>
        </p:txBody>
      </p:sp>
      <p:sp>
        <p:nvSpPr>
          <p:cNvPr id="5" name="Tijdelijke aanduiding voor voettekst 4">
            <a:extLst>
              <a:ext uri="{FF2B5EF4-FFF2-40B4-BE49-F238E27FC236}">
                <a16:creationId xmlns:a16="http://schemas.microsoft.com/office/drawing/2014/main" id="{8C75C6C3-BEE2-A44B-B381-27FC53EC869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EAA3EA-9327-134E-9C03-75A51897E1D6}"/>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392188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514E5E3-A9D2-A747-9DF0-E933884FDBB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3400A8C-6859-2242-AB1D-9AC50AE16C34}"/>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7138514A-1C95-E14C-A25D-EC2D71D278F4}"/>
              </a:ext>
            </a:extLst>
          </p:cNvPr>
          <p:cNvSpPr>
            <a:spLocks noGrp="1"/>
          </p:cNvSpPr>
          <p:nvPr>
            <p:ph type="dt" sz="half" idx="10"/>
          </p:nvPr>
        </p:nvSpPr>
        <p:spPr/>
        <p:txBody>
          <a:bodyPr/>
          <a:lstStyle/>
          <a:p>
            <a:fld id="{F0472E93-0E3D-5440-BA73-A4BB2D9406A2}" type="datetime1">
              <a:rPr lang="nl-NL" smtClean="0"/>
              <a:t>17-11-2020</a:t>
            </a:fld>
            <a:endParaRPr lang="nl-NL"/>
          </a:p>
        </p:txBody>
      </p:sp>
      <p:sp>
        <p:nvSpPr>
          <p:cNvPr id="5" name="Tijdelijke aanduiding voor voettekst 4">
            <a:extLst>
              <a:ext uri="{FF2B5EF4-FFF2-40B4-BE49-F238E27FC236}">
                <a16:creationId xmlns:a16="http://schemas.microsoft.com/office/drawing/2014/main" id="{BD8A4D46-98B3-7244-9B99-D834E4C367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68AA0DA-EA45-2648-91AB-0BD3BC837256}"/>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517489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nl-NL" sz="1800" b="0" strike="noStrike" spc="-1">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nl-NL" sz="2800" b="0" strike="noStrike" spc="-1">
              <a:solidFill>
                <a:srgbClr val="000000"/>
              </a:solidFill>
              <a:latin typeface="Arial"/>
            </a:endParaRPr>
          </a:p>
        </p:txBody>
      </p:sp>
    </p:spTree>
    <p:extLst>
      <p:ext uri="{BB962C8B-B14F-4D97-AF65-F5344CB8AC3E}">
        <p14:creationId xmlns:p14="http://schemas.microsoft.com/office/powerpoint/2010/main" val="318010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7B154-0BFF-4B46-BE75-04A7A4060BA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3A25289-EFDA-3D4C-8938-B4075387E942}"/>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7DEC93BE-BF42-9947-AA83-1E48D923619D}"/>
              </a:ext>
            </a:extLst>
          </p:cNvPr>
          <p:cNvSpPr>
            <a:spLocks noGrp="1"/>
          </p:cNvSpPr>
          <p:nvPr>
            <p:ph type="dt" sz="half" idx="10"/>
          </p:nvPr>
        </p:nvSpPr>
        <p:spPr/>
        <p:txBody>
          <a:bodyPr/>
          <a:lstStyle/>
          <a:p>
            <a:fld id="{EC38CD9D-972F-6D4F-B6D6-2ECF9323D2F1}" type="datetime1">
              <a:rPr lang="nl-NL" smtClean="0"/>
              <a:t>17-11-2020</a:t>
            </a:fld>
            <a:endParaRPr lang="nl-NL"/>
          </a:p>
        </p:txBody>
      </p:sp>
      <p:sp>
        <p:nvSpPr>
          <p:cNvPr id="5" name="Tijdelijke aanduiding voor voettekst 4">
            <a:extLst>
              <a:ext uri="{FF2B5EF4-FFF2-40B4-BE49-F238E27FC236}">
                <a16:creationId xmlns:a16="http://schemas.microsoft.com/office/drawing/2014/main" id="{136575A4-D01F-EC44-BC87-4149F6E314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71F7F9-1AC4-6148-A24B-34CA43357B7B}"/>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201676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E64A7-2480-F843-A0C6-617359E8163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7DA457D-D13E-E74E-810A-CA02F395CA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49E1DF60-278A-6D4D-8894-6235215B10AE}"/>
              </a:ext>
            </a:extLst>
          </p:cNvPr>
          <p:cNvSpPr>
            <a:spLocks noGrp="1"/>
          </p:cNvSpPr>
          <p:nvPr>
            <p:ph type="dt" sz="half" idx="10"/>
          </p:nvPr>
        </p:nvSpPr>
        <p:spPr/>
        <p:txBody>
          <a:bodyPr/>
          <a:lstStyle/>
          <a:p>
            <a:fld id="{C8E18734-13C8-844F-99CD-341D3AC1A5A0}" type="datetime1">
              <a:rPr lang="nl-NL" smtClean="0"/>
              <a:t>17-11-2020</a:t>
            </a:fld>
            <a:endParaRPr lang="nl-NL"/>
          </a:p>
        </p:txBody>
      </p:sp>
      <p:sp>
        <p:nvSpPr>
          <p:cNvPr id="5" name="Tijdelijke aanduiding voor voettekst 4">
            <a:extLst>
              <a:ext uri="{FF2B5EF4-FFF2-40B4-BE49-F238E27FC236}">
                <a16:creationId xmlns:a16="http://schemas.microsoft.com/office/drawing/2014/main" id="{E4BD365C-1DBD-2348-81E0-AE15DFC54A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71021BF-D6BD-6840-9E6A-4BDB7C73317B}"/>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125854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99DDB-95FF-F249-A9CE-71461AA05F6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F2B750E-D8FE-9F44-8730-3D803718CB96}"/>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2E9715A9-2D4E-8A48-9F4C-8FFE49682AFC}"/>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171F0AEC-87B1-E641-A4C1-3E15F4FE49EE}"/>
              </a:ext>
            </a:extLst>
          </p:cNvPr>
          <p:cNvSpPr>
            <a:spLocks noGrp="1"/>
          </p:cNvSpPr>
          <p:nvPr>
            <p:ph type="dt" sz="half" idx="10"/>
          </p:nvPr>
        </p:nvSpPr>
        <p:spPr/>
        <p:txBody>
          <a:bodyPr/>
          <a:lstStyle/>
          <a:p>
            <a:fld id="{1CB04753-E9B1-5941-8217-B6FFE3355B7D}" type="datetime1">
              <a:rPr lang="nl-NL" smtClean="0"/>
              <a:t>17-11-2020</a:t>
            </a:fld>
            <a:endParaRPr lang="nl-NL"/>
          </a:p>
        </p:txBody>
      </p:sp>
      <p:sp>
        <p:nvSpPr>
          <p:cNvPr id="6" name="Tijdelijke aanduiding voor voettekst 5">
            <a:extLst>
              <a:ext uri="{FF2B5EF4-FFF2-40B4-BE49-F238E27FC236}">
                <a16:creationId xmlns:a16="http://schemas.microsoft.com/office/drawing/2014/main" id="{67AF3B21-8C06-B84D-8426-3F19C577362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9A60052-D26B-254F-A765-F95C29913750}"/>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40841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EA078-4BED-8242-B973-D6405BA08F0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F3D5466-66C4-7244-AAA5-349F05684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88C5E21A-4604-FC4D-A471-06A9B3CC51BB}"/>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7D220228-288F-9E45-B7FD-124287FD3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5879A45F-4B68-454B-929E-838CD75E122B}"/>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6C5608F1-D063-D941-8013-C996013C02D1}"/>
              </a:ext>
            </a:extLst>
          </p:cNvPr>
          <p:cNvSpPr>
            <a:spLocks noGrp="1"/>
          </p:cNvSpPr>
          <p:nvPr>
            <p:ph type="dt" sz="half" idx="10"/>
          </p:nvPr>
        </p:nvSpPr>
        <p:spPr/>
        <p:txBody>
          <a:bodyPr/>
          <a:lstStyle/>
          <a:p>
            <a:fld id="{25522C9A-B8A7-5143-BE84-03A40288657C}" type="datetime1">
              <a:rPr lang="nl-NL" smtClean="0"/>
              <a:t>17-11-2020</a:t>
            </a:fld>
            <a:endParaRPr lang="nl-NL"/>
          </a:p>
        </p:txBody>
      </p:sp>
      <p:sp>
        <p:nvSpPr>
          <p:cNvPr id="8" name="Tijdelijke aanduiding voor voettekst 7">
            <a:extLst>
              <a:ext uri="{FF2B5EF4-FFF2-40B4-BE49-F238E27FC236}">
                <a16:creationId xmlns:a16="http://schemas.microsoft.com/office/drawing/2014/main" id="{94BC069A-46F8-0C4C-93A8-8C170DE3CFE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4591823-F47C-4644-85E3-34A1B6A4291B}"/>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410702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69E97-BE71-1649-95C1-DD4BF10DDB0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F58BCCF-DF31-8341-8149-7D618B54A422}"/>
              </a:ext>
            </a:extLst>
          </p:cNvPr>
          <p:cNvSpPr>
            <a:spLocks noGrp="1"/>
          </p:cNvSpPr>
          <p:nvPr>
            <p:ph type="dt" sz="half" idx="10"/>
          </p:nvPr>
        </p:nvSpPr>
        <p:spPr/>
        <p:txBody>
          <a:bodyPr/>
          <a:lstStyle/>
          <a:p>
            <a:fld id="{7ED6A054-BBC8-8C46-B4E0-53F3A7A4B231}" type="datetime1">
              <a:rPr lang="nl-NL" smtClean="0"/>
              <a:t>17-11-2020</a:t>
            </a:fld>
            <a:endParaRPr lang="nl-NL"/>
          </a:p>
        </p:txBody>
      </p:sp>
      <p:sp>
        <p:nvSpPr>
          <p:cNvPr id="4" name="Tijdelijke aanduiding voor voettekst 3">
            <a:extLst>
              <a:ext uri="{FF2B5EF4-FFF2-40B4-BE49-F238E27FC236}">
                <a16:creationId xmlns:a16="http://schemas.microsoft.com/office/drawing/2014/main" id="{D959E76F-04C3-7941-89B6-EDDDD80F997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3CFD670-BA7E-844D-A1C4-E8DBB0077513}"/>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100622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454EF0F-B057-9341-BCEA-CE07FCA0FF30}"/>
              </a:ext>
            </a:extLst>
          </p:cNvPr>
          <p:cNvSpPr>
            <a:spLocks noGrp="1"/>
          </p:cNvSpPr>
          <p:nvPr>
            <p:ph type="dt" sz="half" idx="10"/>
          </p:nvPr>
        </p:nvSpPr>
        <p:spPr/>
        <p:txBody>
          <a:bodyPr/>
          <a:lstStyle/>
          <a:p>
            <a:fld id="{C1D72DA7-C6B5-344D-AA56-6D8ED54268F2}" type="datetime1">
              <a:rPr lang="nl-NL" smtClean="0"/>
              <a:t>17-11-2020</a:t>
            </a:fld>
            <a:endParaRPr lang="nl-NL"/>
          </a:p>
        </p:txBody>
      </p:sp>
      <p:sp>
        <p:nvSpPr>
          <p:cNvPr id="3" name="Tijdelijke aanduiding voor voettekst 2">
            <a:extLst>
              <a:ext uri="{FF2B5EF4-FFF2-40B4-BE49-F238E27FC236}">
                <a16:creationId xmlns:a16="http://schemas.microsoft.com/office/drawing/2014/main" id="{CE720241-B9AB-A145-B749-B96CF972791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4C23BE7-9455-7D47-BAD6-350BD15D295F}"/>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43935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F0A45-A474-C144-A180-37A1AFFE134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BB81A35-E8AC-194C-9133-595396D41F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603BA7AA-0F79-D344-B1E9-B194834C4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357D7EB9-83ED-654B-8D3D-28A81EC33A0F}"/>
              </a:ext>
            </a:extLst>
          </p:cNvPr>
          <p:cNvSpPr>
            <a:spLocks noGrp="1"/>
          </p:cNvSpPr>
          <p:nvPr>
            <p:ph type="dt" sz="half" idx="10"/>
          </p:nvPr>
        </p:nvSpPr>
        <p:spPr/>
        <p:txBody>
          <a:bodyPr/>
          <a:lstStyle/>
          <a:p>
            <a:fld id="{27754BBD-A572-2648-BA55-C71A8DFC51A2}" type="datetime1">
              <a:rPr lang="nl-NL" smtClean="0"/>
              <a:t>17-11-2020</a:t>
            </a:fld>
            <a:endParaRPr lang="nl-NL"/>
          </a:p>
        </p:txBody>
      </p:sp>
      <p:sp>
        <p:nvSpPr>
          <p:cNvPr id="6" name="Tijdelijke aanduiding voor voettekst 5">
            <a:extLst>
              <a:ext uri="{FF2B5EF4-FFF2-40B4-BE49-F238E27FC236}">
                <a16:creationId xmlns:a16="http://schemas.microsoft.com/office/drawing/2014/main" id="{A2626D48-F877-264A-A5F4-32CD6D178C0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2E5460-B160-B04D-8921-940CB090740C}"/>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243284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87E683-30AB-1C49-BB56-BFC3AC048E9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6EC090E-A58F-5644-80D9-538E1AF56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BA9CF70-05EA-0D4A-AA92-C70376723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C3F92E5F-FFA1-F545-A201-753679749626}"/>
              </a:ext>
            </a:extLst>
          </p:cNvPr>
          <p:cNvSpPr>
            <a:spLocks noGrp="1"/>
          </p:cNvSpPr>
          <p:nvPr>
            <p:ph type="dt" sz="half" idx="10"/>
          </p:nvPr>
        </p:nvSpPr>
        <p:spPr/>
        <p:txBody>
          <a:bodyPr/>
          <a:lstStyle/>
          <a:p>
            <a:fld id="{6A11CEEB-B3E0-3E43-B645-30BCA1EBCE4D}" type="datetime1">
              <a:rPr lang="nl-NL" smtClean="0"/>
              <a:t>17-11-2020</a:t>
            </a:fld>
            <a:endParaRPr lang="nl-NL"/>
          </a:p>
        </p:txBody>
      </p:sp>
      <p:sp>
        <p:nvSpPr>
          <p:cNvPr id="6" name="Tijdelijke aanduiding voor voettekst 5">
            <a:extLst>
              <a:ext uri="{FF2B5EF4-FFF2-40B4-BE49-F238E27FC236}">
                <a16:creationId xmlns:a16="http://schemas.microsoft.com/office/drawing/2014/main" id="{3F052479-070A-B44B-B9C7-CBAD6A34563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09058C-7F98-B546-BF03-32A822096086}"/>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129595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3F0D17B-C71B-7042-8EF5-1D81D3AE0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1AEFCBE-17D0-0B42-AA79-6476C871B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530C550B-217B-CF45-8882-5974AA122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30FC2-51C9-9C42-87E6-B73FB860C215}" type="datetime1">
              <a:rPr lang="nl-NL" smtClean="0"/>
              <a:t>17-11-2020</a:t>
            </a:fld>
            <a:endParaRPr lang="nl-NL"/>
          </a:p>
        </p:txBody>
      </p:sp>
      <p:sp>
        <p:nvSpPr>
          <p:cNvPr id="5" name="Tijdelijke aanduiding voor voettekst 4">
            <a:extLst>
              <a:ext uri="{FF2B5EF4-FFF2-40B4-BE49-F238E27FC236}">
                <a16:creationId xmlns:a16="http://schemas.microsoft.com/office/drawing/2014/main" id="{81C622D6-7D36-A341-998E-31DE9C5A3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A1C8FC7-F03C-A546-8E42-9601E60E0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66DD6-215E-C146-902A-C6D08339E34D}" type="slidenum">
              <a:rPr lang="nl-NL" smtClean="0"/>
              <a:t>‹nr.›</a:t>
            </a:fld>
            <a:endParaRPr lang="nl-NL"/>
          </a:p>
        </p:txBody>
      </p:sp>
    </p:spTree>
    <p:extLst>
      <p:ext uri="{BB962C8B-B14F-4D97-AF65-F5344CB8AC3E}">
        <p14:creationId xmlns:p14="http://schemas.microsoft.com/office/powerpoint/2010/main" val="108048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creativecommons.org/licenses/by-nc-sa/4.0/deed.nl" TargetMode="External"/><Relationship Id="rId4" Type="http://schemas.openxmlformats.org/officeDocument/2006/relationships/hyperlink" Target="https://creativecommons.org/licenses/by-nc-sa/4.0/legalcode.n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creativecommons.org/licenses/by-nc-sa/4.0/legalcode.nl" TargetMode="External"/><Relationship Id="rId4" Type="http://schemas.openxmlformats.org/officeDocument/2006/relationships/hyperlink" Target="https://creativecommons.org/licenses/by-nc-sa/4.0/deed.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Afbeelding 2"/>
          <p:cNvPicPr/>
          <p:nvPr/>
        </p:nvPicPr>
        <p:blipFill rotWithShape="1">
          <a:blip r:embed="rId3"/>
          <a:srcRect t="19773" r="513" b="6456"/>
          <a:stretch/>
        </p:blipFill>
        <p:spPr>
          <a:xfrm>
            <a:off x="0" y="-1"/>
            <a:ext cx="12192000" cy="5059017"/>
          </a:xfrm>
          <a:prstGeom prst="rect">
            <a:avLst/>
          </a:prstGeom>
          <a:ln>
            <a:noFill/>
          </a:ln>
        </p:spPr>
      </p:pic>
      <p:pic>
        <p:nvPicPr>
          <p:cNvPr id="121" name="Afbeelding 9"/>
          <p:cNvPicPr/>
          <p:nvPr/>
        </p:nvPicPr>
        <p:blipFill>
          <a:blip r:embed="rId4"/>
          <a:stretch/>
        </p:blipFill>
        <p:spPr>
          <a:xfrm>
            <a:off x="8026560" y="538200"/>
            <a:ext cx="4696560" cy="3499560"/>
          </a:xfrm>
          <a:prstGeom prst="rect">
            <a:avLst/>
          </a:prstGeom>
          <a:ln>
            <a:noFill/>
          </a:ln>
        </p:spPr>
      </p:pic>
      <p:sp>
        <p:nvSpPr>
          <p:cNvPr id="123" name="CustomShape 2"/>
          <p:cNvSpPr/>
          <p:nvPr/>
        </p:nvSpPr>
        <p:spPr>
          <a:xfrm>
            <a:off x="2818440" y="470475"/>
            <a:ext cx="4914360" cy="18175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3740" strike="noStrike" spc="-1" dirty="0">
                <a:solidFill>
                  <a:srgbClr val="FFFFFF"/>
                </a:solidFill>
                <a:latin typeface="Montserrat Medium" pitchFamily="2" charset="77"/>
                <a:ea typeface="DejaVu Sans"/>
              </a:rPr>
              <a:t>Handleiding Ondersteuning </a:t>
            </a:r>
            <a:r>
              <a:rPr lang="nl-NL" sz="3740" spc="-1" dirty="0">
                <a:solidFill>
                  <a:srgbClr val="FFFFFF"/>
                </a:solidFill>
                <a:latin typeface="Montserrat Medium" pitchFamily="2" charset="77"/>
                <a:ea typeface="DejaVu Sans"/>
              </a:rPr>
              <a:t>O</a:t>
            </a:r>
            <a:r>
              <a:rPr lang="nl-NL" sz="3740" strike="noStrike" spc="-1" dirty="0">
                <a:solidFill>
                  <a:srgbClr val="FFFFFF"/>
                </a:solidFill>
                <a:latin typeface="Montserrat Medium" pitchFamily="2" charset="77"/>
                <a:ea typeface="DejaVu Sans"/>
              </a:rPr>
              <a:t>nderzoekers</a:t>
            </a:r>
            <a:endParaRPr lang="nl-NL" sz="3740" strike="noStrike" spc="-1" dirty="0">
              <a:latin typeface="Montserrat Medium" pitchFamily="2" charset="77"/>
            </a:endParaRPr>
          </a:p>
        </p:txBody>
      </p:sp>
      <p:sp>
        <p:nvSpPr>
          <p:cNvPr id="125" name="CustomShape 3"/>
          <p:cNvSpPr/>
          <p:nvPr/>
        </p:nvSpPr>
        <p:spPr>
          <a:xfrm>
            <a:off x="9623520" y="6319800"/>
            <a:ext cx="2212442" cy="306323"/>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nl-NL" sz="1400" spc="168" dirty="0">
                <a:latin typeface="Montserrat" pitchFamily="2" charset="77"/>
                <a:ea typeface="DejaVu Sans"/>
              </a:rPr>
              <a:t>28-10</a:t>
            </a:r>
            <a:r>
              <a:rPr lang="nl-NL" sz="1400" b="0" strike="noStrike" spc="168" dirty="0">
                <a:latin typeface="Montserrat" pitchFamily="2" charset="77"/>
                <a:ea typeface="DejaVu Sans"/>
              </a:rPr>
              <a:t>-2020, v2020.05</a:t>
            </a:r>
            <a:endParaRPr lang="nl-NL" sz="1400" b="0" strike="noStrike" spc="-1" dirty="0">
              <a:latin typeface="Montserrat" pitchFamily="2" charset="77"/>
            </a:endParaRPr>
          </a:p>
        </p:txBody>
      </p:sp>
      <p:sp>
        <p:nvSpPr>
          <p:cNvPr id="126" name="CustomShape 4"/>
          <p:cNvSpPr/>
          <p:nvPr/>
        </p:nvSpPr>
        <p:spPr>
          <a:xfrm>
            <a:off x="2818440" y="2412360"/>
            <a:ext cx="6285219" cy="82954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nl-NL" sz="2400" i="1" strike="noStrike" spc="-1" dirty="0">
                <a:solidFill>
                  <a:srgbClr val="FFFFFF"/>
                </a:solidFill>
                <a:latin typeface="Montserrat Medium" pitchFamily="2" charset="77"/>
                <a:ea typeface="DejaVu Sans"/>
              </a:rPr>
              <a:t>Door de zone Veilig en betrouwbaar benutten van studiedata</a:t>
            </a:r>
          </a:p>
        </p:txBody>
      </p:sp>
      <p:pic>
        <p:nvPicPr>
          <p:cNvPr id="8" name="Afbeelding 7">
            <a:extLst>
              <a:ext uri="{FF2B5EF4-FFF2-40B4-BE49-F238E27FC236}">
                <a16:creationId xmlns:a16="http://schemas.microsoft.com/office/drawing/2014/main" id="{3674E0CC-726E-9746-80F1-A5D30C3D2A17}"/>
              </a:ext>
            </a:extLst>
          </p:cNvPr>
          <p:cNvPicPr>
            <a:picLocks noChangeAspect="1"/>
          </p:cNvPicPr>
          <p:nvPr/>
        </p:nvPicPr>
        <p:blipFill>
          <a:blip r:embed="rId5"/>
          <a:stretch>
            <a:fillRect/>
          </a:stretch>
        </p:blipFill>
        <p:spPr>
          <a:xfrm>
            <a:off x="10061230" y="5685817"/>
            <a:ext cx="1558235" cy="545382"/>
          </a:xfrm>
          <a:prstGeom prst="rect">
            <a:avLst/>
          </a:prstGeom>
        </p:spPr>
      </p:pic>
      <p:pic>
        <p:nvPicPr>
          <p:cNvPr id="9" name="Tijdelijke aanduiding voor inhoud 4">
            <a:extLst>
              <a:ext uri="{FF2B5EF4-FFF2-40B4-BE49-F238E27FC236}">
                <a16:creationId xmlns:a16="http://schemas.microsoft.com/office/drawing/2014/main" id="{4D5355C0-A41A-7944-9745-B30F55161F25}"/>
              </a:ext>
            </a:extLst>
          </p:cNvPr>
          <p:cNvPicPr>
            <a:picLocks noChangeAspect="1"/>
          </p:cNvPicPr>
          <p:nvPr/>
        </p:nvPicPr>
        <p:blipFill>
          <a:blip r:embed="rId6"/>
          <a:stretch>
            <a:fillRect/>
          </a:stretch>
        </p:blipFill>
        <p:spPr>
          <a:xfrm>
            <a:off x="585284" y="553892"/>
            <a:ext cx="1647873" cy="1650670"/>
          </a:xfrm>
          <a:prstGeom prst="rect">
            <a:avLst/>
          </a:prstGeom>
        </p:spPr>
      </p:pic>
      <p:pic>
        <p:nvPicPr>
          <p:cNvPr id="2" name="Afbeelding 1">
            <a:extLst>
              <a:ext uri="{FF2B5EF4-FFF2-40B4-BE49-F238E27FC236}">
                <a16:creationId xmlns:a16="http://schemas.microsoft.com/office/drawing/2014/main" id="{53E845BD-6362-FC4B-B286-4FD33F20E2EA}"/>
              </a:ext>
            </a:extLst>
          </p:cNvPr>
          <p:cNvPicPr>
            <a:picLocks noChangeAspect="1"/>
          </p:cNvPicPr>
          <p:nvPr/>
        </p:nvPicPr>
        <p:blipFill rotWithShape="1">
          <a:blip r:embed="rId7"/>
          <a:srcRect b="11219"/>
          <a:stretch/>
        </p:blipFill>
        <p:spPr>
          <a:xfrm>
            <a:off x="0" y="5059016"/>
            <a:ext cx="8548914" cy="1798984"/>
          </a:xfrm>
          <a:prstGeom prst="rect">
            <a:avLst/>
          </a:prstGeom>
        </p:spPr>
      </p:pic>
    </p:spTree>
    <p:extLst>
      <p:ext uri="{BB962C8B-B14F-4D97-AF65-F5344CB8AC3E}">
        <p14:creationId xmlns:p14="http://schemas.microsoft.com/office/powerpoint/2010/main" val="3851905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en-GB" sz="2400" dirty="0">
                <a:solidFill>
                  <a:srgbClr val="43A5DB"/>
                </a:solidFill>
                <a:latin typeface="Montserrat Medium" pitchFamily="2" charset="77"/>
              </a:rPr>
              <a:t>4. Citatie van de Dataset</a:t>
            </a:r>
            <a:endParaRPr lang="nl-NL" sz="2400" dirty="0">
              <a:solidFill>
                <a:srgbClr val="43A5DB"/>
              </a:solidFill>
              <a:latin typeface="Montserrat Medium" pitchFamily="2" charset="77"/>
            </a:endParaRP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8" name="Tijdelijke aanduiding voor inhoud 2">
            <a:extLst>
              <a:ext uri="{FF2B5EF4-FFF2-40B4-BE49-F238E27FC236}">
                <a16:creationId xmlns:a16="http://schemas.microsoft.com/office/drawing/2014/main" id="{3645BC6E-AF9A-0E46-A15F-829B32D9850E}"/>
              </a:ext>
            </a:extLst>
          </p:cNvPr>
          <p:cNvSpPr txBox="1">
            <a:spLocks/>
          </p:cNvSpPr>
          <p:nvPr/>
        </p:nvSpPr>
        <p:spPr>
          <a:xfrm>
            <a:off x="2310740" y="2366744"/>
            <a:ext cx="7297784" cy="314373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05F30"/>
              </a:buClr>
            </a:pPr>
            <a:r>
              <a:rPr lang="nl-NL" sz="1600" dirty="0">
                <a:latin typeface="Montserrat" pitchFamily="2" charset="77"/>
              </a:rPr>
              <a:t>Voorbeeld opbouw citatie</a:t>
            </a:r>
          </a:p>
          <a:p>
            <a:pPr>
              <a:buClr>
                <a:srgbClr val="E05F30"/>
              </a:buClr>
            </a:pPr>
            <a:endParaRPr lang="nl-NL" sz="1600" dirty="0">
              <a:latin typeface="Montserrat" pitchFamily="2" charset="77"/>
            </a:endParaRPr>
          </a:p>
          <a:p>
            <a:pPr>
              <a:buClr>
                <a:srgbClr val="E05F30"/>
              </a:buClr>
            </a:pPr>
            <a:r>
              <a:rPr lang="nl-NL" sz="1600" dirty="0">
                <a:latin typeface="Montserrat" pitchFamily="2" charset="77"/>
              </a:rPr>
              <a:t>In-</a:t>
            </a:r>
            <a:r>
              <a:rPr lang="nl-NL" sz="1600" dirty="0" err="1">
                <a:latin typeface="Montserrat" pitchFamily="2" charset="77"/>
              </a:rPr>
              <a:t>text</a:t>
            </a:r>
            <a:r>
              <a:rPr lang="nl-NL" sz="1600" dirty="0">
                <a:latin typeface="Montserrat" pitchFamily="2" charset="77"/>
              </a:rPr>
              <a:t> citatie:</a:t>
            </a:r>
          </a:p>
          <a:p>
            <a:pPr>
              <a:buClr>
                <a:srgbClr val="E05F30"/>
              </a:buClr>
            </a:pPr>
            <a:r>
              <a:rPr lang="nl-NL" sz="1600" dirty="0">
                <a:latin typeface="Montserrat" pitchFamily="2" charset="77"/>
              </a:rPr>
              <a:t>Voorbeeld in-</a:t>
            </a:r>
            <a:r>
              <a:rPr lang="nl-NL" sz="1600" dirty="0" err="1">
                <a:latin typeface="Montserrat" pitchFamily="2" charset="77"/>
              </a:rPr>
              <a:t>text</a:t>
            </a:r>
            <a:r>
              <a:rPr lang="nl-NL" sz="1600" dirty="0">
                <a:latin typeface="Montserrat" pitchFamily="2" charset="77"/>
              </a:rPr>
              <a:t> citatie</a:t>
            </a:r>
          </a:p>
          <a:p>
            <a:pPr marL="0" indent="0">
              <a:buClr>
                <a:srgbClr val="E05F30"/>
              </a:buClr>
              <a:buNone/>
            </a:pPr>
            <a:endParaRPr lang="nl-NL" sz="1600" dirty="0">
              <a:latin typeface="Montserrat" pitchFamily="2" charset="77"/>
            </a:endParaRPr>
          </a:p>
        </p:txBody>
      </p:sp>
      <p:sp>
        <p:nvSpPr>
          <p:cNvPr id="3" name="Tekstvak 2">
            <a:extLst>
              <a:ext uri="{FF2B5EF4-FFF2-40B4-BE49-F238E27FC236}">
                <a16:creationId xmlns:a16="http://schemas.microsoft.com/office/drawing/2014/main" id="{733BE1C6-3484-9443-990F-8F0B2652C8DB}"/>
              </a:ext>
            </a:extLst>
          </p:cNvPr>
          <p:cNvSpPr txBox="1"/>
          <p:nvPr/>
        </p:nvSpPr>
        <p:spPr>
          <a:xfrm>
            <a:off x="2310740" y="1331037"/>
            <a:ext cx="8109912" cy="584775"/>
          </a:xfrm>
          <a:prstGeom prst="rect">
            <a:avLst/>
          </a:prstGeom>
          <a:noFill/>
        </p:spPr>
        <p:txBody>
          <a:bodyPr wrap="none" rtlCol="0">
            <a:spAutoFit/>
          </a:bodyPr>
          <a:lstStyle/>
          <a:p>
            <a:r>
              <a:rPr lang="nl-NL" sz="1600" b="1" dirty="0">
                <a:latin typeface="Montserrat" pitchFamily="2" charset="77"/>
              </a:rPr>
              <a:t>De gewenste manier van verwijzing/citatie naar een geleverde dataset is:</a:t>
            </a:r>
          </a:p>
          <a:p>
            <a:endParaRPr lang="nl-NL" sz="1600" b="1" dirty="0">
              <a:latin typeface="Montserrat" pitchFamily="2" charset="77"/>
            </a:endParaRPr>
          </a:p>
        </p:txBody>
      </p:sp>
      <p:sp>
        <p:nvSpPr>
          <p:cNvPr id="4" name="Tijdelijke aanduiding voor dianummer 3">
            <a:extLst>
              <a:ext uri="{FF2B5EF4-FFF2-40B4-BE49-F238E27FC236}">
                <a16:creationId xmlns:a16="http://schemas.microsoft.com/office/drawing/2014/main" id="{5C22D268-7BA9-6348-8070-23774DBC9723}"/>
              </a:ext>
            </a:extLst>
          </p:cNvPr>
          <p:cNvSpPr>
            <a:spLocks noGrp="1"/>
          </p:cNvSpPr>
          <p:nvPr>
            <p:ph type="sldNum" sz="quarter" idx="12"/>
          </p:nvPr>
        </p:nvSpPr>
        <p:spPr/>
        <p:txBody>
          <a:bodyPr/>
          <a:lstStyle/>
          <a:p>
            <a:fld id="{AAA66DD6-215E-C146-902A-C6D08339E34D}" type="slidenum">
              <a:rPr lang="nl-NL" smtClean="0"/>
              <a:t>10</a:t>
            </a:fld>
            <a:endParaRPr lang="nl-NL"/>
          </a:p>
        </p:txBody>
      </p:sp>
    </p:spTree>
    <p:extLst>
      <p:ext uri="{BB962C8B-B14F-4D97-AF65-F5344CB8AC3E}">
        <p14:creationId xmlns:p14="http://schemas.microsoft.com/office/powerpoint/2010/main" val="67119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5. Categorieën</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10" name="Text Placeholder 2">
            <a:extLst>
              <a:ext uri="{FF2B5EF4-FFF2-40B4-BE49-F238E27FC236}">
                <a16:creationId xmlns:a16="http://schemas.microsoft.com/office/drawing/2014/main" id="{7519B225-384E-F943-9C4B-4667B85B966B}"/>
              </a:ext>
            </a:extLst>
          </p:cNvPr>
          <p:cNvSpPr txBox="1">
            <a:spLocks/>
          </p:cNvSpPr>
          <p:nvPr/>
        </p:nvSpPr>
        <p:spPr>
          <a:xfrm>
            <a:off x="758621" y="1827239"/>
            <a:ext cx="5213269" cy="4383454"/>
          </a:xfrm>
          <a:prstGeom prst="rect">
            <a:avLst/>
          </a:prstGeom>
        </p:spPr>
        <p:txBody>
          <a:bodyPr vert="horz" lIns="91440" tIns="45720" rIns="91440" bIns="45720" rtlCol="0" anchor="ct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solidFill>
                  <a:schemeClr val="tx1"/>
                </a:solidFill>
                <a:latin typeface="Montserrat" pitchFamily="2" charset="77"/>
              </a:rPr>
              <a:t>De data van [onderwijsinstelling] is onderverdeeld in [aantal] categorieën. Elke categorie bevat verschillende variabelen die bij deze categorie horen. Op de volgende pagina’s wordt elke categorie toegelicht met een beschrijving. Daarnaast wordt de populatie waarover de variabelen binnen de categorie bekend zijn gegeven. Tenslotte wordt informatie verstrekt over de databronnen en de samenstelling van de data. </a:t>
            </a:r>
          </a:p>
          <a:p>
            <a:endParaRPr lang="nl-NL" sz="1600" dirty="0">
              <a:solidFill>
                <a:schemeClr val="tx1"/>
              </a:solidFill>
              <a:latin typeface="Montserrat" pitchFamily="2" charset="77"/>
            </a:endParaRPr>
          </a:p>
          <a:p>
            <a:r>
              <a:rPr lang="nl-NL" sz="1600" dirty="0">
                <a:solidFill>
                  <a:schemeClr val="tx1"/>
                </a:solidFill>
                <a:latin typeface="Montserrat" pitchFamily="2" charset="77"/>
              </a:rPr>
              <a:t>	</a:t>
            </a:r>
          </a:p>
          <a:p>
            <a:r>
              <a:rPr lang="nl-NL" sz="1600" dirty="0">
                <a:solidFill>
                  <a:schemeClr val="tx1"/>
                </a:solidFill>
                <a:latin typeface="Montserrat" pitchFamily="2" charset="77"/>
              </a:rPr>
              <a:t>	Als de categorie bijzondere persoonsgegevens bevat staat dit icoon rechts bovenin de hoek.</a:t>
            </a:r>
          </a:p>
          <a:p>
            <a:endParaRPr lang="nl-NL" sz="1600" dirty="0">
              <a:solidFill>
                <a:schemeClr val="tx1"/>
              </a:solidFill>
              <a:latin typeface="Montserrat" pitchFamily="2" charset="77"/>
            </a:endParaRPr>
          </a:p>
        </p:txBody>
      </p:sp>
      <p:pic>
        <p:nvPicPr>
          <p:cNvPr id="12" name="Tijdelijke aanduiding voor afbeelding 2">
            <a:extLst>
              <a:ext uri="{FF2B5EF4-FFF2-40B4-BE49-F238E27FC236}">
                <a16:creationId xmlns:a16="http://schemas.microsoft.com/office/drawing/2014/main" id="{234ECE6E-48AC-1E46-9CEB-35D50DFBBBEC}"/>
              </a:ext>
            </a:extLst>
          </p:cNvPr>
          <p:cNvPicPr>
            <a:picLocks noChangeAspect="1"/>
          </p:cNvPicPr>
          <p:nvPr/>
        </p:nvPicPr>
        <p:blipFill rotWithShape="1">
          <a:blip r:embed="rId4">
            <a:extLst>
              <a:ext uri="{28A0092B-C50C-407E-A947-70E740481C1C}">
                <a14:useLocalDpi xmlns:a14="http://schemas.microsoft.com/office/drawing/2010/main" val="0"/>
              </a:ext>
            </a:extLst>
          </a:blip>
          <a:srcRect l="54110" t="9652" r="2807" b="2707"/>
          <a:stretch/>
        </p:blipFill>
        <p:spPr>
          <a:xfrm>
            <a:off x="7184571" y="1122218"/>
            <a:ext cx="5007429" cy="5735782"/>
          </a:xfrm>
          <a:prstGeom prst="rect">
            <a:avLst/>
          </a:prstGeom>
        </p:spPr>
      </p:pic>
      <p:sp>
        <p:nvSpPr>
          <p:cNvPr id="4" name="Tijdelijke aanduiding voor dianummer 3">
            <a:extLst>
              <a:ext uri="{FF2B5EF4-FFF2-40B4-BE49-F238E27FC236}">
                <a16:creationId xmlns:a16="http://schemas.microsoft.com/office/drawing/2014/main" id="{F296D3AD-2EA7-CB46-85DE-59E3837A646E}"/>
              </a:ext>
            </a:extLst>
          </p:cNvPr>
          <p:cNvSpPr>
            <a:spLocks noGrp="1"/>
          </p:cNvSpPr>
          <p:nvPr>
            <p:ph type="sldNum" sz="quarter" idx="12"/>
          </p:nvPr>
        </p:nvSpPr>
        <p:spPr/>
        <p:txBody>
          <a:bodyPr/>
          <a:lstStyle/>
          <a:p>
            <a:fld id="{AAA66DD6-215E-C146-902A-C6D08339E34D}" type="slidenum">
              <a:rPr lang="nl-NL" smtClean="0"/>
              <a:t>11</a:t>
            </a:fld>
            <a:endParaRPr lang="nl-NL"/>
          </a:p>
        </p:txBody>
      </p:sp>
      <p:pic>
        <p:nvPicPr>
          <p:cNvPr id="3" name="Afbeelding 2">
            <a:extLst>
              <a:ext uri="{FF2B5EF4-FFF2-40B4-BE49-F238E27FC236}">
                <a16:creationId xmlns:a16="http://schemas.microsoft.com/office/drawing/2014/main" id="{B18F3E2F-D404-D045-A445-95078E2E2030}"/>
              </a:ext>
            </a:extLst>
          </p:cNvPr>
          <p:cNvPicPr>
            <a:picLocks noChangeAspect="1"/>
          </p:cNvPicPr>
          <p:nvPr/>
        </p:nvPicPr>
        <p:blipFill>
          <a:blip r:embed="rId5"/>
          <a:stretch>
            <a:fillRect/>
          </a:stretch>
        </p:blipFill>
        <p:spPr>
          <a:xfrm>
            <a:off x="1070006" y="4717577"/>
            <a:ext cx="522820" cy="463409"/>
          </a:xfrm>
          <a:prstGeom prst="rect">
            <a:avLst/>
          </a:prstGeom>
        </p:spPr>
      </p:pic>
    </p:spTree>
    <p:extLst>
      <p:ext uri="{BB962C8B-B14F-4D97-AF65-F5344CB8AC3E}">
        <p14:creationId xmlns:p14="http://schemas.microsoft.com/office/powerpoint/2010/main" val="116634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5. Categorieën</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graphicFrame>
        <p:nvGraphicFramePr>
          <p:cNvPr id="11" name="Table 4">
            <a:extLst>
              <a:ext uri="{FF2B5EF4-FFF2-40B4-BE49-F238E27FC236}">
                <a16:creationId xmlns:a16="http://schemas.microsoft.com/office/drawing/2014/main" id="{ADE73A73-93B1-DA4B-A3F1-2189063DD6EA}"/>
              </a:ext>
            </a:extLst>
          </p:cNvPr>
          <p:cNvGraphicFramePr>
            <a:graphicFrameLocks noGrp="1"/>
          </p:cNvGraphicFramePr>
          <p:nvPr>
            <p:extLst>
              <p:ext uri="{D42A27DB-BD31-4B8C-83A1-F6EECF244321}">
                <p14:modId xmlns:p14="http://schemas.microsoft.com/office/powerpoint/2010/main" val="3622422002"/>
              </p:ext>
            </p:extLst>
          </p:nvPr>
        </p:nvGraphicFramePr>
        <p:xfrm>
          <a:off x="2161308" y="1472540"/>
          <a:ext cx="7773931" cy="5105655"/>
        </p:xfrm>
        <a:graphic>
          <a:graphicData uri="http://schemas.openxmlformats.org/drawingml/2006/table">
            <a:tbl>
              <a:tblPr firstRow="1" bandRow="1">
                <a:tableStyleId>{5940675A-B579-460E-94D1-54222C63F5DA}</a:tableStyleId>
              </a:tblPr>
              <a:tblGrid>
                <a:gridCol w="473196">
                  <a:extLst>
                    <a:ext uri="{9D8B030D-6E8A-4147-A177-3AD203B41FA5}">
                      <a16:colId xmlns:a16="http://schemas.microsoft.com/office/drawing/2014/main" val="1277341065"/>
                    </a:ext>
                  </a:extLst>
                </a:gridCol>
                <a:gridCol w="1622386">
                  <a:extLst>
                    <a:ext uri="{9D8B030D-6E8A-4147-A177-3AD203B41FA5}">
                      <a16:colId xmlns:a16="http://schemas.microsoft.com/office/drawing/2014/main" val="2664927715"/>
                    </a:ext>
                  </a:extLst>
                </a:gridCol>
                <a:gridCol w="743593">
                  <a:extLst>
                    <a:ext uri="{9D8B030D-6E8A-4147-A177-3AD203B41FA5}">
                      <a16:colId xmlns:a16="http://schemas.microsoft.com/office/drawing/2014/main" val="3258326139"/>
                    </a:ext>
                  </a:extLst>
                </a:gridCol>
                <a:gridCol w="4934756">
                  <a:extLst>
                    <a:ext uri="{9D8B030D-6E8A-4147-A177-3AD203B41FA5}">
                      <a16:colId xmlns:a16="http://schemas.microsoft.com/office/drawing/2014/main" val="1964324410"/>
                    </a:ext>
                  </a:extLst>
                </a:gridCol>
              </a:tblGrid>
              <a:tr h="340377">
                <a:tc>
                  <a:txBody>
                    <a:bodyPr/>
                    <a:lstStyle/>
                    <a:p>
                      <a:endParaRPr lang="nl-NL" sz="1400" b="0" i="0" dirty="0">
                        <a:latin typeface="Montserrat" pitchFamily="2" charset="77"/>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400" b="1" i="0" dirty="0">
                          <a:latin typeface="Montserrat" pitchFamily="2" charset="77"/>
                        </a:rPr>
                        <a:t>Categorie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400" b="1" i="0" dirty="0">
                          <a:latin typeface="Montserrat" pitchFamily="2" charset="77"/>
                        </a:rPr>
                        <a:t>Prefix</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400" b="1" i="0" dirty="0">
                          <a:latin typeface="Montserrat" pitchFamily="2" charset="77"/>
                        </a:rPr>
                        <a:t>Toelichting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9545122"/>
                  </a:ext>
                </a:extLst>
              </a:tr>
              <a:tr h="340377">
                <a:tc>
                  <a:txBody>
                    <a:bodyPr/>
                    <a:lstStyle/>
                    <a:p>
                      <a:r>
                        <a:rPr lang="nl-NL" sz="1400" b="0" i="0" dirty="0">
                          <a:latin typeface="Montserrat" pitchFamily="2" charset="77"/>
                        </a:rPr>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Alumni</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ALU_</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sz="1400" b="0" i="0" u="none" strike="noStrike" dirty="0">
                          <a:effectLst/>
                          <a:latin typeface="Montserrat" pitchFamily="2" charset="77"/>
                        </a:rPr>
                        <a:t>Alumnigegevens</a:t>
                      </a:r>
                      <a:endParaRPr lang="nl-NL" sz="1400" b="0" i="0" dirty="0">
                        <a:latin typeface="Montserrat" pitchFamily="2" charset="77"/>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8531522"/>
                  </a:ext>
                </a:extLst>
              </a:tr>
              <a:tr h="340377">
                <a:tc>
                  <a:txBody>
                    <a:bodyPr/>
                    <a:lstStyle/>
                    <a:p>
                      <a:r>
                        <a:rPr lang="nl-NL" sz="1400" b="0" i="0" dirty="0">
                          <a:latin typeface="Montserrat" pitchFamily="2" charset="77"/>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BSA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BSA_</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u="none" strike="noStrike" dirty="0">
                          <a:effectLst/>
                          <a:latin typeface="Montserrat" pitchFamily="2" charset="77"/>
                        </a:rPr>
                        <a:t>Studieadvies</a:t>
                      </a:r>
                      <a:endParaRPr lang="nl-NL" sz="1400" b="0" i="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47831596"/>
                  </a:ext>
                </a:extLst>
              </a:tr>
              <a:tr h="340377">
                <a:tc>
                  <a:txBody>
                    <a:bodyPr/>
                    <a:lstStyle/>
                    <a:p>
                      <a:r>
                        <a:rPr lang="nl-NL" sz="1400" b="0" i="0" dirty="0">
                          <a:latin typeface="Montserrat" pitchFamily="2" charset="77"/>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Etc.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u="none" strike="noStrike" dirty="0">
                          <a:effectLst/>
                          <a:latin typeface="Montserrat" pitchFamily="2" charset="77"/>
                        </a:rPr>
                        <a:t> </a:t>
                      </a:r>
                      <a:endParaRPr lang="nl-NL" sz="1400" b="0" i="0" u="none" strike="noStrike" dirty="0">
                        <a:solidFill>
                          <a:srgbClr val="000000"/>
                        </a:solidFill>
                        <a:effectLst/>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98568340"/>
                  </a:ext>
                </a:extLst>
              </a:tr>
              <a:tr h="340377">
                <a:tc>
                  <a:txBody>
                    <a:bodyPr/>
                    <a:lstStyle/>
                    <a:p>
                      <a:r>
                        <a:rPr lang="nl-NL" sz="1400" b="0" i="0" dirty="0">
                          <a:latin typeface="Montserrat" pitchFamily="2" charset="77"/>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5622581"/>
                  </a:ext>
                </a:extLst>
              </a:tr>
              <a:tr h="340377">
                <a:tc>
                  <a:txBody>
                    <a:bodyPr/>
                    <a:lstStyle/>
                    <a:p>
                      <a:r>
                        <a:rPr lang="nl-NL" sz="1400" b="0" i="0" dirty="0">
                          <a:latin typeface="Montserrat" pitchFamily="2" charset="77"/>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u="none" strike="noStrike" dirty="0">
                          <a:effectLst/>
                          <a:latin typeface="Montserrat" pitchFamily="2" charset="77"/>
                        </a:rPr>
                        <a:t> </a:t>
                      </a:r>
                      <a:endParaRPr lang="nl-NL" sz="1400" b="0" i="0" u="none" strike="noStrike" dirty="0">
                        <a:solidFill>
                          <a:srgbClr val="000000"/>
                        </a:solidFill>
                        <a:effectLst/>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011655"/>
                  </a:ext>
                </a:extLst>
              </a:tr>
              <a:tr h="340377">
                <a:tc>
                  <a:txBody>
                    <a:bodyPr/>
                    <a:lstStyle/>
                    <a:p>
                      <a:r>
                        <a:rPr lang="nl-NL" sz="1400" b="0" i="0" dirty="0">
                          <a:latin typeface="Montserrat" pitchFamily="2" charset="77"/>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4773703"/>
                  </a:ext>
                </a:extLst>
              </a:tr>
              <a:tr h="340377">
                <a:tc>
                  <a:txBody>
                    <a:bodyPr/>
                    <a:lstStyle/>
                    <a:p>
                      <a:r>
                        <a:rPr lang="nl-NL" sz="1400" b="0" i="0" dirty="0">
                          <a:latin typeface="Montserrat" pitchFamily="2" charset="77"/>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u="none" strike="noStrike" dirty="0">
                          <a:effectLst/>
                          <a:latin typeface="Montserrat" pitchFamily="2" charset="77"/>
                        </a:rPr>
                        <a:t> </a:t>
                      </a:r>
                      <a:endParaRPr lang="nl-NL" sz="1400" b="0" i="0" u="none" strike="noStrike" dirty="0">
                        <a:solidFill>
                          <a:srgbClr val="000000"/>
                        </a:solidFill>
                        <a:effectLst/>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3516295"/>
                  </a:ext>
                </a:extLst>
              </a:tr>
              <a:tr h="340377">
                <a:tc>
                  <a:txBody>
                    <a:bodyPr/>
                    <a:lstStyle/>
                    <a:p>
                      <a:r>
                        <a:rPr lang="nl-NL" sz="1400" b="0" i="0" dirty="0">
                          <a:latin typeface="Montserrat" pitchFamily="2" charset="77"/>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u="none" strike="noStrike" dirty="0">
                          <a:effectLst/>
                          <a:latin typeface="Montserrat" pitchFamily="2" charset="77"/>
                        </a:rPr>
                        <a:t> </a:t>
                      </a:r>
                      <a:endParaRPr lang="nl-NL" sz="1400" b="0" i="0" u="none" strike="noStrike" dirty="0">
                        <a:solidFill>
                          <a:srgbClr val="000000"/>
                        </a:solidFill>
                        <a:effectLst/>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6081528"/>
                  </a:ext>
                </a:extLst>
              </a:tr>
              <a:tr h="340377">
                <a:tc>
                  <a:txBody>
                    <a:bodyPr/>
                    <a:lstStyle/>
                    <a:p>
                      <a:r>
                        <a:rPr lang="nl-NL" sz="1400" b="0" i="0" dirty="0">
                          <a:latin typeface="Montserrat" pitchFamily="2" charset="77"/>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u="none" strike="noStrike" dirty="0">
                          <a:effectLst/>
                          <a:latin typeface="Montserrat" pitchFamily="2" charset="77"/>
                        </a:rPr>
                        <a:t> </a:t>
                      </a:r>
                      <a:endParaRPr lang="nl-NL" sz="1400" b="0" i="0" u="none" strike="noStrike" dirty="0">
                        <a:solidFill>
                          <a:srgbClr val="000000"/>
                        </a:solidFill>
                        <a:effectLst/>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1943022"/>
                  </a:ext>
                </a:extLst>
              </a:tr>
              <a:tr h="340377">
                <a:tc>
                  <a:txBody>
                    <a:bodyPr/>
                    <a:lstStyle/>
                    <a:p>
                      <a:r>
                        <a:rPr lang="nl-NL" sz="1400" b="0" i="0" dirty="0">
                          <a:latin typeface="Montserrat" pitchFamily="2" charset="77"/>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u="none" strike="noStrike" dirty="0">
                          <a:effectLst/>
                          <a:latin typeface="Montserrat" pitchFamily="2" charset="77"/>
                        </a:rPr>
                        <a:t> </a:t>
                      </a:r>
                      <a:endParaRPr lang="nl-NL" sz="1400" b="0" i="0" u="none" strike="noStrike" dirty="0">
                        <a:solidFill>
                          <a:srgbClr val="000000"/>
                        </a:solidFill>
                        <a:effectLst/>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3436979"/>
                  </a:ext>
                </a:extLst>
              </a:tr>
              <a:tr h="340377">
                <a:tc>
                  <a:txBody>
                    <a:bodyPr/>
                    <a:lstStyle/>
                    <a:p>
                      <a:r>
                        <a:rPr lang="nl-NL" sz="1400" b="0" i="0" dirty="0">
                          <a:latin typeface="Montserrat" pitchFamily="2" charset="77"/>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7242600"/>
                  </a:ext>
                </a:extLst>
              </a:tr>
              <a:tr h="340377">
                <a:tc>
                  <a:txBody>
                    <a:bodyPr/>
                    <a:lstStyle/>
                    <a:p>
                      <a:r>
                        <a:rPr lang="nl-NL" sz="1400" b="0" i="0" dirty="0">
                          <a:latin typeface="Montserrat" pitchFamily="2" charset="77"/>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3456052"/>
                  </a:ext>
                </a:extLst>
              </a:tr>
              <a:tr h="340377">
                <a:tc>
                  <a:txBody>
                    <a:bodyPr/>
                    <a:lstStyle/>
                    <a:p>
                      <a:r>
                        <a:rPr lang="nl-NL" sz="1400" b="0" i="0" dirty="0">
                          <a:latin typeface="Montserrat" pitchFamily="2" charset="77"/>
                        </a:rPr>
                        <a:t>13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5324883"/>
                  </a:ext>
                </a:extLst>
              </a:tr>
              <a:tr h="340377">
                <a:tc>
                  <a:txBody>
                    <a:bodyPr/>
                    <a:lstStyle/>
                    <a:p>
                      <a:r>
                        <a:rPr lang="nl-NL" sz="1400" b="0" i="0" dirty="0">
                          <a:latin typeface="Montserrat" pitchFamily="2" charset="77"/>
                        </a:rPr>
                        <a:t>14</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400" b="0" i="0" dirty="0">
                          <a:latin typeface="Montserrat" pitchFamily="2" charset="77"/>
                        </a:rPr>
                        <a:t> </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9370125"/>
                  </a:ext>
                </a:extLst>
              </a:tr>
            </a:tbl>
          </a:graphicData>
        </a:graphic>
      </p:graphicFrame>
      <p:sp>
        <p:nvSpPr>
          <p:cNvPr id="4" name="Tijdelijke aanduiding voor dianummer 3">
            <a:extLst>
              <a:ext uri="{FF2B5EF4-FFF2-40B4-BE49-F238E27FC236}">
                <a16:creationId xmlns:a16="http://schemas.microsoft.com/office/drawing/2014/main" id="{AC35909B-5057-7A44-BCE1-07427D26621B}"/>
              </a:ext>
            </a:extLst>
          </p:cNvPr>
          <p:cNvSpPr>
            <a:spLocks noGrp="1"/>
          </p:cNvSpPr>
          <p:nvPr>
            <p:ph type="sldNum" sz="quarter" idx="12"/>
          </p:nvPr>
        </p:nvSpPr>
        <p:spPr/>
        <p:txBody>
          <a:bodyPr/>
          <a:lstStyle/>
          <a:p>
            <a:fld id="{AAA66DD6-215E-C146-902A-C6D08339E34D}" type="slidenum">
              <a:rPr lang="nl-NL" smtClean="0"/>
              <a:t>12</a:t>
            </a:fld>
            <a:endParaRPr lang="nl-NL"/>
          </a:p>
        </p:txBody>
      </p:sp>
    </p:spTree>
    <p:extLst>
      <p:ext uri="{BB962C8B-B14F-4D97-AF65-F5344CB8AC3E}">
        <p14:creationId xmlns:p14="http://schemas.microsoft.com/office/powerpoint/2010/main" val="3722891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ALU - Alumni</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graphicFrame>
        <p:nvGraphicFramePr>
          <p:cNvPr id="10" name="Table 4">
            <a:extLst>
              <a:ext uri="{FF2B5EF4-FFF2-40B4-BE49-F238E27FC236}">
                <a16:creationId xmlns:a16="http://schemas.microsoft.com/office/drawing/2014/main" id="{DF7FE0FF-12F7-E64C-8BB1-F0F1523FA546}"/>
              </a:ext>
            </a:extLst>
          </p:cNvPr>
          <p:cNvGraphicFramePr>
            <a:graphicFrameLocks noGrp="1"/>
          </p:cNvGraphicFramePr>
          <p:nvPr>
            <p:extLst>
              <p:ext uri="{D42A27DB-BD31-4B8C-83A1-F6EECF244321}">
                <p14:modId xmlns:p14="http://schemas.microsoft.com/office/powerpoint/2010/main" val="843997663"/>
              </p:ext>
            </p:extLst>
          </p:nvPr>
        </p:nvGraphicFramePr>
        <p:xfrm>
          <a:off x="2161307" y="1827239"/>
          <a:ext cx="9189577" cy="3492185"/>
        </p:xfrm>
        <a:graphic>
          <a:graphicData uri="http://schemas.openxmlformats.org/drawingml/2006/table">
            <a:tbl>
              <a:tblPr firstRow="1" bandRow="1">
                <a:tableStyleId>{5940675A-B579-460E-94D1-54222C63F5DA}</a:tableStyleId>
              </a:tblPr>
              <a:tblGrid>
                <a:gridCol w="2003717">
                  <a:extLst>
                    <a:ext uri="{9D8B030D-6E8A-4147-A177-3AD203B41FA5}">
                      <a16:colId xmlns:a16="http://schemas.microsoft.com/office/drawing/2014/main" val="3827980653"/>
                    </a:ext>
                  </a:extLst>
                </a:gridCol>
                <a:gridCol w="7185860">
                  <a:extLst>
                    <a:ext uri="{9D8B030D-6E8A-4147-A177-3AD203B41FA5}">
                      <a16:colId xmlns:a16="http://schemas.microsoft.com/office/drawing/2014/main" val="2070482330"/>
                    </a:ext>
                  </a:extLst>
                </a:gridCol>
              </a:tblGrid>
              <a:tr h="370840">
                <a:tc>
                  <a:txBody>
                    <a:bodyPr/>
                    <a:lstStyle/>
                    <a:p>
                      <a:pPr>
                        <a:lnSpc>
                          <a:spcPct val="150000"/>
                        </a:lnSpc>
                      </a:pPr>
                      <a:r>
                        <a:rPr lang="nl-NL" sz="1400" b="1" i="0" noProof="0" dirty="0">
                          <a:latin typeface="Montserrat" pitchFamily="2" charset="77"/>
                        </a:rPr>
                        <a:t>Beschrijving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nl-NL" sz="1400" b="0" i="1" baseline="0" noProof="0" dirty="0">
                          <a:latin typeface="Montserrat" pitchFamily="2" charset="77"/>
                        </a:rPr>
                        <a:t>Toelichting op de data, bijvoorbeeld wat is de herkomst van de data?</a:t>
                      </a:r>
                    </a:p>
                    <a:p>
                      <a:pPr>
                        <a:lnSpc>
                          <a:spcPct val="150000"/>
                        </a:lnSpc>
                      </a:pPr>
                      <a:endParaRPr lang="nl-NL" sz="1400" b="0" i="1" baseline="0" noProof="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9268111"/>
                  </a:ext>
                </a:extLst>
              </a:tr>
              <a:tr h="370840">
                <a:tc>
                  <a:txBody>
                    <a:bodyPr/>
                    <a:lstStyle/>
                    <a:p>
                      <a:pPr>
                        <a:lnSpc>
                          <a:spcPct val="150000"/>
                        </a:lnSpc>
                      </a:pPr>
                      <a:r>
                        <a:rPr lang="nl-NL" sz="1400" b="1" i="0" noProof="0" dirty="0">
                          <a:latin typeface="Montserrat" pitchFamily="2" charset="77"/>
                        </a:rPr>
                        <a:t>Populatie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nl-NL" sz="1400" b="0" i="1" baseline="0" noProof="0" dirty="0">
                          <a:latin typeface="Montserrat" pitchFamily="2" charset="77"/>
                        </a:rPr>
                        <a:t>Toelichting populatie van data, om welke studenten gaat het?</a:t>
                      </a:r>
                    </a:p>
                    <a:p>
                      <a:pPr>
                        <a:lnSpc>
                          <a:spcPct val="150000"/>
                        </a:lnSpc>
                      </a:pPr>
                      <a:endParaRPr lang="nl-NL" sz="1400" b="0" i="1" baseline="0" noProof="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7646959"/>
                  </a:ext>
                </a:extLst>
              </a:tr>
              <a:tr h="370840">
                <a:tc>
                  <a:txBody>
                    <a:bodyPr/>
                    <a:lstStyle/>
                    <a:p>
                      <a:pPr>
                        <a:lnSpc>
                          <a:spcPct val="150000"/>
                        </a:lnSpc>
                      </a:pPr>
                      <a:r>
                        <a:rPr lang="nl-NL" sz="1400" b="1" i="0" noProof="0" dirty="0">
                          <a:latin typeface="Montserrat" pitchFamily="2" charset="77"/>
                        </a:rPr>
                        <a:t>Bijzonderheden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indent="-171450">
                        <a:lnSpc>
                          <a:spcPct val="150000"/>
                        </a:lnSpc>
                        <a:buFont typeface="Arial" panose="020B0604020202020204" pitchFamily="34" charset="0"/>
                        <a:buChar char="•"/>
                      </a:pPr>
                      <a:r>
                        <a:rPr lang="nl-NL" sz="1400" b="0" i="1" noProof="0" dirty="0">
                          <a:latin typeface="Montserrat" pitchFamily="2" charset="77"/>
                        </a:rPr>
                        <a:t>Bijzonderheden</a:t>
                      </a:r>
                    </a:p>
                    <a:p>
                      <a:pPr marL="171450" indent="-171450">
                        <a:lnSpc>
                          <a:spcPct val="150000"/>
                        </a:lnSpc>
                        <a:buFont typeface="Arial" panose="020B0604020202020204" pitchFamily="34" charset="0"/>
                        <a:buChar char="•"/>
                      </a:pPr>
                      <a:r>
                        <a:rPr lang="nl-NL" sz="1400" b="0" i="1" baseline="0" noProof="0" dirty="0">
                          <a:latin typeface="Montserrat" pitchFamily="2" charset="77"/>
                        </a:rPr>
                        <a:t>Bijvoorbeeld beschikbare jaren aan data</a:t>
                      </a:r>
                    </a:p>
                    <a:p>
                      <a:pPr marL="0" indent="0">
                        <a:lnSpc>
                          <a:spcPct val="150000"/>
                        </a:lnSpc>
                        <a:buFont typeface="Arial" panose="020B0604020202020204" pitchFamily="34" charset="0"/>
                        <a:buNone/>
                      </a:pPr>
                      <a:endParaRPr lang="nl-NL" sz="1400" b="0" i="1" baseline="0" noProof="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2534388"/>
                  </a:ext>
                </a:extLst>
              </a:tr>
              <a:tr h="370840">
                <a:tc>
                  <a:txBody>
                    <a:bodyPr/>
                    <a:lstStyle/>
                    <a:p>
                      <a:pPr>
                        <a:lnSpc>
                          <a:spcPct val="150000"/>
                        </a:lnSpc>
                      </a:pPr>
                      <a:r>
                        <a:rPr lang="nl-NL" sz="1400" b="1" i="0" noProof="0" dirty="0">
                          <a:latin typeface="Montserrat" pitchFamily="2" charset="77"/>
                        </a:rPr>
                        <a:t>Bronnen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nl-NL" sz="1400" b="0" i="1" noProof="0" dirty="0">
                          <a:latin typeface="Montserrat" pitchFamily="2" charset="77"/>
                        </a:rPr>
                        <a:t>Toelichting herkomst data, van eerdergenoemde bronnen (pagina 3)</a:t>
                      </a:r>
                    </a:p>
                    <a:p>
                      <a:pPr>
                        <a:lnSpc>
                          <a:spcPct val="150000"/>
                        </a:lnSpc>
                      </a:pPr>
                      <a:endParaRPr lang="nl-NL" sz="1400" b="0" i="1" noProof="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32738507"/>
                  </a:ext>
                </a:extLst>
              </a:tr>
              <a:tr h="370840">
                <a:tc>
                  <a:txBody>
                    <a:bodyPr/>
                    <a:lstStyle/>
                    <a:p>
                      <a:pPr>
                        <a:lnSpc>
                          <a:spcPct val="150000"/>
                        </a:lnSpc>
                      </a:pPr>
                      <a:r>
                        <a:rPr lang="nl-NL" sz="1400" b="1" i="0" noProof="0" dirty="0">
                          <a:latin typeface="Montserrat" pitchFamily="2" charset="77"/>
                        </a:rPr>
                        <a:t>Levering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nl-NL" sz="1400" b="0" i="1" noProof="0" dirty="0">
                          <a:latin typeface="Montserrat" pitchFamily="2" charset="77"/>
                        </a:rPr>
                        <a:t>Toelichting welke interne afdeling/externe bron de data aanlevert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71590332"/>
                  </a:ext>
                </a:extLst>
              </a:tr>
            </a:tbl>
          </a:graphicData>
        </a:graphic>
      </p:graphicFrame>
      <p:sp>
        <p:nvSpPr>
          <p:cNvPr id="4" name="Tijdelijke aanduiding voor dianummer 3">
            <a:extLst>
              <a:ext uri="{FF2B5EF4-FFF2-40B4-BE49-F238E27FC236}">
                <a16:creationId xmlns:a16="http://schemas.microsoft.com/office/drawing/2014/main" id="{EE2096D0-2F36-B141-ABBD-303D1909C316}"/>
              </a:ext>
            </a:extLst>
          </p:cNvPr>
          <p:cNvSpPr>
            <a:spLocks noGrp="1"/>
          </p:cNvSpPr>
          <p:nvPr>
            <p:ph type="sldNum" sz="quarter" idx="12"/>
          </p:nvPr>
        </p:nvSpPr>
        <p:spPr/>
        <p:txBody>
          <a:bodyPr/>
          <a:lstStyle/>
          <a:p>
            <a:fld id="{AAA66DD6-215E-C146-902A-C6D08339E34D}" type="slidenum">
              <a:rPr lang="nl-NL" smtClean="0"/>
              <a:t>13</a:t>
            </a:fld>
            <a:endParaRPr lang="nl-NL"/>
          </a:p>
        </p:txBody>
      </p:sp>
    </p:spTree>
    <p:extLst>
      <p:ext uri="{BB962C8B-B14F-4D97-AF65-F5344CB8AC3E}">
        <p14:creationId xmlns:p14="http://schemas.microsoft.com/office/powerpoint/2010/main" val="244360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BSA – Bindend Studie Advies</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graphicFrame>
        <p:nvGraphicFramePr>
          <p:cNvPr id="10" name="Table 4">
            <a:extLst>
              <a:ext uri="{FF2B5EF4-FFF2-40B4-BE49-F238E27FC236}">
                <a16:creationId xmlns:a16="http://schemas.microsoft.com/office/drawing/2014/main" id="{72AE6A1A-FEC3-3E45-8538-55F63485645A}"/>
              </a:ext>
            </a:extLst>
          </p:cNvPr>
          <p:cNvGraphicFramePr>
            <a:graphicFrameLocks noGrp="1"/>
          </p:cNvGraphicFramePr>
          <p:nvPr>
            <p:extLst>
              <p:ext uri="{D42A27DB-BD31-4B8C-83A1-F6EECF244321}">
                <p14:modId xmlns:p14="http://schemas.microsoft.com/office/powerpoint/2010/main" val="3235736993"/>
              </p:ext>
            </p:extLst>
          </p:nvPr>
        </p:nvGraphicFramePr>
        <p:xfrm>
          <a:off x="2310739" y="1531529"/>
          <a:ext cx="9040145" cy="5092385"/>
        </p:xfrm>
        <a:graphic>
          <a:graphicData uri="http://schemas.openxmlformats.org/drawingml/2006/table">
            <a:tbl>
              <a:tblPr firstRow="1" bandRow="1">
                <a:tableStyleId>{5940675A-B579-460E-94D1-54222C63F5DA}</a:tableStyleId>
              </a:tblPr>
              <a:tblGrid>
                <a:gridCol w="1981042">
                  <a:extLst>
                    <a:ext uri="{9D8B030D-6E8A-4147-A177-3AD203B41FA5}">
                      <a16:colId xmlns:a16="http://schemas.microsoft.com/office/drawing/2014/main" val="3827980653"/>
                    </a:ext>
                  </a:extLst>
                </a:gridCol>
                <a:gridCol w="7059103">
                  <a:extLst>
                    <a:ext uri="{9D8B030D-6E8A-4147-A177-3AD203B41FA5}">
                      <a16:colId xmlns:a16="http://schemas.microsoft.com/office/drawing/2014/main" val="2070482330"/>
                    </a:ext>
                  </a:extLst>
                </a:gridCol>
              </a:tblGrid>
              <a:tr h="370840">
                <a:tc>
                  <a:txBody>
                    <a:bodyPr/>
                    <a:lstStyle/>
                    <a:p>
                      <a:pPr>
                        <a:lnSpc>
                          <a:spcPct val="150000"/>
                        </a:lnSpc>
                      </a:pPr>
                      <a:r>
                        <a:rPr lang="nl-NL" sz="1400" b="1" i="0" noProof="0" dirty="0">
                          <a:latin typeface="Montserrat" pitchFamily="2" charset="77"/>
                        </a:rPr>
                        <a:t>Beschrijving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nl-NL" sz="1400" b="0" i="1" baseline="0" noProof="0" dirty="0">
                          <a:latin typeface="Montserrat" pitchFamily="2" charset="77"/>
                        </a:rPr>
                        <a:t>Etc. </a:t>
                      </a:r>
                    </a:p>
                    <a:p>
                      <a:pPr>
                        <a:lnSpc>
                          <a:spcPct val="150000"/>
                        </a:lnSpc>
                      </a:pPr>
                      <a:endParaRPr lang="nl-NL" sz="1400" b="1" i="0" baseline="0" noProof="0" dirty="0">
                        <a:latin typeface="Montserrat" pitchFamily="2" charset="77"/>
                      </a:endParaRPr>
                    </a:p>
                    <a:p>
                      <a:pPr>
                        <a:lnSpc>
                          <a:spcPct val="150000"/>
                        </a:lnSpc>
                      </a:pPr>
                      <a:endParaRPr lang="nl-NL" sz="1400" b="1" i="0" baseline="0" noProof="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9268111"/>
                  </a:ext>
                </a:extLst>
              </a:tr>
              <a:tr h="370840">
                <a:tc>
                  <a:txBody>
                    <a:bodyPr/>
                    <a:lstStyle/>
                    <a:p>
                      <a:pPr>
                        <a:lnSpc>
                          <a:spcPct val="150000"/>
                        </a:lnSpc>
                      </a:pPr>
                      <a:r>
                        <a:rPr lang="nl-NL" sz="1400" b="1" i="0" noProof="0" dirty="0">
                          <a:latin typeface="Montserrat" pitchFamily="2" charset="77"/>
                        </a:rPr>
                        <a:t>Populatie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nl-NL" sz="1400" b="1" i="0" baseline="0" noProof="0" dirty="0">
                        <a:latin typeface="Montserrat" pitchFamily="2" charset="77"/>
                      </a:endParaRPr>
                    </a:p>
                    <a:p>
                      <a:pPr>
                        <a:lnSpc>
                          <a:spcPct val="150000"/>
                        </a:lnSpc>
                      </a:pPr>
                      <a:endParaRPr lang="nl-NL" sz="1400" b="1" i="0" baseline="0" noProof="0" dirty="0">
                        <a:latin typeface="Montserrat" pitchFamily="2" charset="77"/>
                      </a:endParaRPr>
                    </a:p>
                    <a:p>
                      <a:pPr>
                        <a:lnSpc>
                          <a:spcPct val="150000"/>
                        </a:lnSpc>
                      </a:pPr>
                      <a:endParaRPr lang="nl-NL" sz="1400" b="1" i="0" baseline="0" noProof="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7646959"/>
                  </a:ext>
                </a:extLst>
              </a:tr>
              <a:tr h="370840">
                <a:tc>
                  <a:txBody>
                    <a:bodyPr/>
                    <a:lstStyle/>
                    <a:p>
                      <a:pPr>
                        <a:lnSpc>
                          <a:spcPct val="150000"/>
                        </a:lnSpc>
                      </a:pPr>
                      <a:r>
                        <a:rPr lang="nl-NL" sz="1400" b="1" i="0" noProof="0" dirty="0">
                          <a:latin typeface="Montserrat" pitchFamily="2" charset="77"/>
                        </a:rPr>
                        <a:t>Bijzonderheden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nl-NL" sz="1400" b="1" i="0" noProof="0" dirty="0">
                        <a:latin typeface="Montserrat" pitchFamily="2" charset="77"/>
                      </a:endParaRPr>
                    </a:p>
                    <a:p>
                      <a:pPr>
                        <a:lnSpc>
                          <a:spcPct val="150000"/>
                        </a:lnSpc>
                      </a:pPr>
                      <a:endParaRPr lang="nl-NL" sz="1400" b="1" i="0" noProof="0" dirty="0">
                        <a:latin typeface="Montserrat" pitchFamily="2" charset="77"/>
                      </a:endParaRPr>
                    </a:p>
                    <a:p>
                      <a:pPr>
                        <a:lnSpc>
                          <a:spcPct val="150000"/>
                        </a:lnSpc>
                      </a:pPr>
                      <a:endParaRPr lang="nl-NL" sz="1400" b="1" i="0" noProof="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2534388"/>
                  </a:ext>
                </a:extLst>
              </a:tr>
              <a:tr h="370840">
                <a:tc>
                  <a:txBody>
                    <a:bodyPr/>
                    <a:lstStyle/>
                    <a:p>
                      <a:pPr>
                        <a:lnSpc>
                          <a:spcPct val="150000"/>
                        </a:lnSpc>
                      </a:pPr>
                      <a:r>
                        <a:rPr lang="nl-NL" sz="1400" b="1" i="0" noProof="0" dirty="0">
                          <a:latin typeface="Montserrat" pitchFamily="2" charset="77"/>
                        </a:rPr>
                        <a:t>Bronnen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nl-NL" sz="1400" b="1" i="0" noProof="0" dirty="0">
                        <a:latin typeface="Montserrat" pitchFamily="2" charset="77"/>
                      </a:endParaRPr>
                    </a:p>
                    <a:p>
                      <a:pPr>
                        <a:lnSpc>
                          <a:spcPct val="150000"/>
                        </a:lnSpc>
                      </a:pPr>
                      <a:endParaRPr lang="nl-NL" sz="1400" b="1" i="0" noProof="0" dirty="0">
                        <a:latin typeface="Montserrat" pitchFamily="2" charset="77"/>
                      </a:endParaRPr>
                    </a:p>
                    <a:p>
                      <a:pPr>
                        <a:lnSpc>
                          <a:spcPct val="150000"/>
                        </a:lnSpc>
                      </a:pPr>
                      <a:endParaRPr lang="nl-NL" sz="1400" b="1" i="0" noProof="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32738507"/>
                  </a:ext>
                </a:extLst>
              </a:tr>
              <a:tr h="370840">
                <a:tc>
                  <a:txBody>
                    <a:bodyPr/>
                    <a:lstStyle/>
                    <a:p>
                      <a:pPr>
                        <a:lnSpc>
                          <a:spcPct val="150000"/>
                        </a:lnSpc>
                      </a:pPr>
                      <a:r>
                        <a:rPr lang="nl-NL" sz="1400" b="1" i="0" noProof="0" dirty="0">
                          <a:latin typeface="Montserrat" pitchFamily="2" charset="77"/>
                        </a:rPr>
                        <a:t>Levering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nl-NL" sz="1400" b="1" i="0" noProof="0" dirty="0">
                        <a:latin typeface="Montserrat" pitchFamily="2" charset="77"/>
                      </a:endParaRPr>
                    </a:p>
                    <a:p>
                      <a:pPr>
                        <a:lnSpc>
                          <a:spcPct val="150000"/>
                        </a:lnSpc>
                      </a:pPr>
                      <a:endParaRPr lang="nl-NL" sz="1400" b="1" i="0" noProof="0" dirty="0">
                        <a:latin typeface="Montserrat" pitchFamily="2" charset="77"/>
                      </a:endParaRPr>
                    </a:p>
                    <a:p>
                      <a:pPr>
                        <a:lnSpc>
                          <a:spcPct val="150000"/>
                        </a:lnSpc>
                      </a:pPr>
                      <a:endParaRPr lang="nl-NL" sz="1400" b="1" i="0" noProof="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71590332"/>
                  </a:ext>
                </a:extLst>
              </a:tr>
            </a:tbl>
          </a:graphicData>
        </a:graphic>
      </p:graphicFrame>
      <p:sp>
        <p:nvSpPr>
          <p:cNvPr id="4" name="Tijdelijke aanduiding voor dianummer 3">
            <a:extLst>
              <a:ext uri="{FF2B5EF4-FFF2-40B4-BE49-F238E27FC236}">
                <a16:creationId xmlns:a16="http://schemas.microsoft.com/office/drawing/2014/main" id="{8E236B5F-0D1C-E143-A378-4BED0B805085}"/>
              </a:ext>
            </a:extLst>
          </p:cNvPr>
          <p:cNvSpPr>
            <a:spLocks noGrp="1"/>
          </p:cNvSpPr>
          <p:nvPr>
            <p:ph type="sldNum" sz="quarter" idx="12"/>
          </p:nvPr>
        </p:nvSpPr>
        <p:spPr/>
        <p:txBody>
          <a:bodyPr/>
          <a:lstStyle/>
          <a:p>
            <a:fld id="{AAA66DD6-215E-C146-902A-C6D08339E34D}" type="slidenum">
              <a:rPr lang="nl-NL" smtClean="0"/>
              <a:t>14</a:t>
            </a:fld>
            <a:endParaRPr lang="nl-NL"/>
          </a:p>
        </p:txBody>
      </p:sp>
    </p:spTree>
    <p:extLst>
      <p:ext uri="{BB962C8B-B14F-4D97-AF65-F5344CB8AC3E}">
        <p14:creationId xmlns:p14="http://schemas.microsoft.com/office/powerpoint/2010/main" val="649943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Bijlage 1. </a:t>
            </a:r>
            <a:r>
              <a:rPr lang="nl-NL" sz="2400" dirty="0">
                <a:solidFill>
                  <a:srgbClr val="E05F30"/>
                </a:solidFill>
                <a:latin typeface="Montserrat Medium" pitchFamily="2" charset="77"/>
              </a:rPr>
              <a:t>Versiegeschiedenis</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4" name="Tekstvak 3">
            <a:extLst>
              <a:ext uri="{FF2B5EF4-FFF2-40B4-BE49-F238E27FC236}">
                <a16:creationId xmlns:a16="http://schemas.microsoft.com/office/drawing/2014/main" id="{646B55EE-AE1F-084E-A2AF-54F4FAB881CD}"/>
              </a:ext>
            </a:extLst>
          </p:cNvPr>
          <p:cNvSpPr txBox="1"/>
          <p:nvPr/>
        </p:nvSpPr>
        <p:spPr>
          <a:xfrm>
            <a:off x="593765" y="2256312"/>
            <a:ext cx="11245933" cy="1323439"/>
          </a:xfrm>
          <a:prstGeom prst="rect">
            <a:avLst/>
          </a:prstGeom>
          <a:noFill/>
        </p:spPr>
        <p:txBody>
          <a:bodyPr wrap="square" rtlCol="0">
            <a:spAutoFit/>
          </a:bodyPr>
          <a:lstStyle/>
          <a:p>
            <a:r>
              <a:rPr lang="nl-NL" sz="1600" dirty="0">
                <a:latin typeface="Montserrat" pitchFamily="2" charset="77"/>
              </a:rPr>
              <a:t>V0.1 – opzet op basis van het codeboek zoals dit intern ontwikkeld is door de Vrije Universiteit</a:t>
            </a:r>
          </a:p>
          <a:p>
            <a:r>
              <a:rPr lang="nl-NL" sz="1600" dirty="0">
                <a:latin typeface="Montserrat" pitchFamily="2" charset="77"/>
              </a:rPr>
              <a:t>V0.2 – doorvoeren wijzigingen in vormgeving en toevoegen notitievelden met instructies voor dit document</a:t>
            </a:r>
          </a:p>
          <a:p>
            <a:r>
              <a:rPr lang="nl-NL" sz="1600" dirty="0">
                <a:latin typeface="Montserrat" pitchFamily="2" charset="77"/>
              </a:rPr>
              <a:t>V0.3 – uniform maken van de lettertypen en toevoegen van Creative Commons toelichting in aparte dia’s</a:t>
            </a:r>
          </a:p>
          <a:p>
            <a:r>
              <a:rPr lang="nl-NL" sz="1600" dirty="0">
                <a:latin typeface="Montserrat" pitchFamily="2" charset="77"/>
              </a:rPr>
              <a:t>V0.4 – aanpassen van de gehele handleiding naar de huisstijl van het Versnellingsplan</a:t>
            </a:r>
          </a:p>
          <a:p>
            <a:endParaRPr lang="nl-NL" sz="1600" dirty="0">
              <a:latin typeface="Montserrat" pitchFamily="2" charset="77"/>
            </a:endParaRPr>
          </a:p>
        </p:txBody>
      </p:sp>
      <p:sp>
        <p:nvSpPr>
          <p:cNvPr id="7" name="Tijdelijke aanduiding voor dianummer 6">
            <a:extLst>
              <a:ext uri="{FF2B5EF4-FFF2-40B4-BE49-F238E27FC236}">
                <a16:creationId xmlns:a16="http://schemas.microsoft.com/office/drawing/2014/main" id="{E006C5CA-B26B-9E41-AF04-6144CAF253EC}"/>
              </a:ext>
            </a:extLst>
          </p:cNvPr>
          <p:cNvSpPr>
            <a:spLocks noGrp="1"/>
          </p:cNvSpPr>
          <p:nvPr>
            <p:ph type="sldNum" sz="quarter" idx="12"/>
          </p:nvPr>
        </p:nvSpPr>
        <p:spPr/>
        <p:txBody>
          <a:bodyPr/>
          <a:lstStyle/>
          <a:p>
            <a:fld id="{AAA66DD6-215E-C146-902A-C6D08339E34D}" type="slidenum">
              <a:rPr lang="nl-NL" smtClean="0"/>
              <a:t>15</a:t>
            </a:fld>
            <a:endParaRPr lang="nl-NL"/>
          </a:p>
        </p:txBody>
      </p:sp>
    </p:spTree>
    <p:extLst>
      <p:ext uri="{BB962C8B-B14F-4D97-AF65-F5344CB8AC3E}">
        <p14:creationId xmlns:p14="http://schemas.microsoft.com/office/powerpoint/2010/main" val="143887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Voorwaarden voor gebruik van deze publicatie (1/2)</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2"/>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8" name="Tijdelijke aanduiding voor inhoud 2">
            <a:extLst>
              <a:ext uri="{FF2B5EF4-FFF2-40B4-BE49-F238E27FC236}">
                <a16:creationId xmlns:a16="http://schemas.microsoft.com/office/drawing/2014/main" id="{3645BC6E-AF9A-0E46-A15F-829B32D9850E}"/>
              </a:ext>
            </a:extLst>
          </p:cNvPr>
          <p:cNvSpPr txBox="1">
            <a:spLocks/>
          </p:cNvSpPr>
          <p:nvPr/>
        </p:nvSpPr>
        <p:spPr>
          <a:xfrm>
            <a:off x="1596624" y="2580499"/>
            <a:ext cx="7297784" cy="314373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05F30"/>
              </a:buClr>
              <a:buNone/>
            </a:pPr>
            <a:endParaRPr lang="nl-NL" dirty="0">
              <a:latin typeface="Montserrat" pitchFamily="2" charset="77"/>
            </a:endParaRPr>
          </a:p>
        </p:txBody>
      </p:sp>
      <p:pic>
        <p:nvPicPr>
          <p:cNvPr id="10" name="Afbeelding 9">
            <a:extLst>
              <a:ext uri="{FF2B5EF4-FFF2-40B4-BE49-F238E27FC236}">
                <a16:creationId xmlns:a16="http://schemas.microsoft.com/office/drawing/2014/main" id="{883A4D4D-5D98-A64A-83FF-2A9F68C70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265" y="1477695"/>
            <a:ext cx="1743817" cy="733284"/>
          </a:xfrm>
          <a:prstGeom prst="rect">
            <a:avLst/>
          </a:prstGeom>
        </p:spPr>
      </p:pic>
      <p:sp>
        <p:nvSpPr>
          <p:cNvPr id="11" name="Tijdelijke aanduiding voor tekst 2">
            <a:extLst>
              <a:ext uri="{FF2B5EF4-FFF2-40B4-BE49-F238E27FC236}">
                <a16:creationId xmlns:a16="http://schemas.microsoft.com/office/drawing/2014/main" id="{B2C75947-5835-8B40-99C8-1616ACC70CE7}"/>
              </a:ext>
            </a:extLst>
          </p:cNvPr>
          <p:cNvSpPr txBox="1">
            <a:spLocks/>
          </p:cNvSpPr>
          <p:nvPr/>
        </p:nvSpPr>
        <p:spPr>
          <a:xfrm>
            <a:off x="4376160" y="1334737"/>
            <a:ext cx="4518248" cy="1032883"/>
          </a:xfrm>
          <a:prstGeom prst="rect">
            <a:avLst/>
          </a:prstGeom>
        </p:spPr>
        <p:txBody>
          <a:bodyPr vert="horz" lIns="91440" tIns="45720" rIns="91440" bIns="45720" rtlCol="0" anchor="ct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latin typeface="Montserrat" pitchFamily="2" charset="77"/>
              </a:rPr>
              <a:t>Deze uitgave deelt de Zone Studiedata met externen onder de Creative Commons licentie: </a:t>
            </a:r>
            <a:br>
              <a:rPr lang="nl-NL" dirty="0">
                <a:latin typeface="Montserrat" pitchFamily="2" charset="77"/>
              </a:rPr>
            </a:br>
            <a:r>
              <a:rPr lang="nl-NL" dirty="0">
                <a:latin typeface="Montserrat" pitchFamily="2" charset="77"/>
              </a:rPr>
              <a:t>Naamsvermelding-NietCommercieel-GelijkDelen. </a:t>
            </a:r>
          </a:p>
        </p:txBody>
      </p:sp>
      <p:sp>
        <p:nvSpPr>
          <p:cNvPr id="12" name="Rechthoek 11">
            <a:extLst>
              <a:ext uri="{FF2B5EF4-FFF2-40B4-BE49-F238E27FC236}">
                <a16:creationId xmlns:a16="http://schemas.microsoft.com/office/drawing/2014/main" id="{5F0F525F-C2EA-9644-855A-60FD9EC96A68}"/>
              </a:ext>
            </a:extLst>
          </p:cNvPr>
          <p:cNvSpPr/>
          <p:nvPr/>
        </p:nvSpPr>
        <p:spPr>
          <a:xfrm>
            <a:off x="412740" y="2781476"/>
            <a:ext cx="11331955" cy="3970318"/>
          </a:xfrm>
          <a:prstGeom prst="rect">
            <a:avLst/>
          </a:prstGeom>
        </p:spPr>
        <p:txBody>
          <a:bodyPr wrap="square">
            <a:spAutoFit/>
          </a:bodyPr>
          <a:lstStyle/>
          <a:p>
            <a:r>
              <a:rPr lang="nl-NL" sz="1400" dirty="0">
                <a:solidFill>
                  <a:srgbClr val="333333"/>
                </a:solidFill>
                <a:latin typeface="Montserrat" pitchFamily="2" charset="77"/>
                <a:ea typeface="Arial" charset="0"/>
                <a:cs typeface="Arial" charset="0"/>
              </a:rPr>
              <a:t>Dit is de vereenvoudigde (human-</a:t>
            </a:r>
            <a:r>
              <a:rPr lang="nl-NL" sz="1400" dirty="0" err="1">
                <a:solidFill>
                  <a:srgbClr val="333333"/>
                </a:solidFill>
                <a:latin typeface="Montserrat" pitchFamily="2" charset="77"/>
                <a:ea typeface="Arial" charset="0"/>
                <a:cs typeface="Arial" charset="0"/>
              </a:rPr>
              <a:t>readable</a:t>
            </a:r>
            <a:r>
              <a:rPr lang="nl-NL" sz="1400" dirty="0">
                <a:solidFill>
                  <a:srgbClr val="333333"/>
                </a:solidFill>
                <a:latin typeface="Montserrat" pitchFamily="2" charset="77"/>
                <a:ea typeface="Arial" charset="0"/>
                <a:cs typeface="Arial" charset="0"/>
              </a:rPr>
              <a:t>) versie van de volledige </a:t>
            </a:r>
            <a:r>
              <a:rPr lang="nl-NL" sz="1400" dirty="0">
                <a:solidFill>
                  <a:srgbClr val="049CCF"/>
                </a:solidFill>
                <a:latin typeface="Montserrat" pitchFamily="2" charset="77"/>
                <a:ea typeface="Arial" charset="0"/>
                <a:cs typeface="Arial" charset="0"/>
                <a:hlinkClick r:id="rId4"/>
              </a:rPr>
              <a:t>licentie</a:t>
            </a:r>
            <a:r>
              <a:rPr lang="nl-NL" sz="1400" dirty="0">
                <a:solidFill>
                  <a:srgbClr val="333333"/>
                </a:solidFill>
                <a:latin typeface="Montserrat" pitchFamily="2" charset="77"/>
                <a:ea typeface="Arial" charset="0"/>
                <a:cs typeface="Arial" charset="0"/>
              </a:rPr>
              <a:t> en geen vervanging van de volledige licentie. </a:t>
            </a:r>
            <a:r>
              <a:rPr lang="nl-NL" sz="1400" dirty="0">
                <a:solidFill>
                  <a:srgbClr val="049CCF"/>
                </a:solidFill>
                <a:latin typeface="Montserrat" pitchFamily="2" charset="77"/>
                <a:ea typeface="Arial" charset="0"/>
                <a:cs typeface="Arial" charset="0"/>
                <a:hlinkClick r:id="rId5"/>
              </a:rPr>
              <a:t>Vrijwaring</a:t>
            </a:r>
            <a:r>
              <a:rPr lang="nl-NL" sz="1400" dirty="0">
                <a:solidFill>
                  <a:srgbClr val="333333"/>
                </a:solidFill>
                <a:latin typeface="Montserrat" pitchFamily="2" charset="77"/>
                <a:ea typeface="Arial" charset="0"/>
                <a:cs typeface="Arial" charset="0"/>
              </a:rPr>
              <a:t>.</a:t>
            </a:r>
          </a:p>
          <a:p>
            <a:endParaRPr lang="nl-NL" sz="1400" dirty="0">
              <a:solidFill>
                <a:srgbClr val="333333"/>
              </a:solidFill>
              <a:latin typeface="Montserrat" pitchFamily="2" charset="77"/>
              <a:ea typeface="Arial" charset="0"/>
              <a:cs typeface="Arial" charset="0"/>
            </a:endParaRPr>
          </a:p>
          <a:p>
            <a:r>
              <a:rPr lang="nl-NL" sz="1400" b="1" dirty="0">
                <a:solidFill>
                  <a:srgbClr val="333333"/>
                </a:solidFill>
                <a:latin typeface="Montserrat" pitchFamily="2" charset="77"/>
                <a:ea typeface="Arial" charset="0"/>
                <a:cs typeface="Arial" charset="0"/>
              </a:rPr>
              <a:t>Je bent vrij om:</a:t>
            </a:r>
          </a:p>
          <a:p>
            <a:pPr marL="285750" indent="-285750">
              <a:buFont typeface="Arial" charset="0"/>
              <a:buChar char="•"/>
            </a:pPr>
            <a:r>
              <a:rPr lang="nl-NL" sz="1400" b="1" dirty="0">
                <a:solidFill>
                  <a:srgbClr val="333333"/>
                </a:solidFill>
                <a:latin typeface="Montserrat" pitchFamily="2" charset="77"/>
                <a:cs typeface="Arial" charset="0"/>
              </a:rPr>
              <a:t>het werk te delen</a:t>
            </a:r>
            <a:r>
              <a:rPr lang="nl-NL" sz="1400" dirty="0">
                <a:solidFill>
                  <a:srgbClr val="333333"/>
                </a:solidFill>
                <a:latin typeface="Montserrat" pitchFamily="2" charset="77"/>
                <a:ea typeface="Arial" charset="0"/>
                <a:cs typeface="Arial" charset="0"/>
              </a:rPr>
              <a:t> — te kopiëren, te verspreiden en door te geven via elk medium of bestandsformaat</a:t>
            </a:r>
          </a:p>
          <a:p>
            <a:pPr marL="285750" indent="-285750">
              <a:buFont typeface="Arial" charset="0"/>
              <a:buChar char="•"/>
            </a:pPr>
            <a:r>
              <a:rPr lang="nl-NL" sz="1400" b="1" dirty="0">
                <a:solidFill>
                  <a:srgbClr val="333333"/>
                </a:solidFill>
                <a:latin typeface="Montserrat" pitchFamily="2" charset="77"/>
                <a:cs typeface="Arial" charset="0"/>
              </a:rPr>
              <a:t>het werk te bewerken</a:t>
            </a:r>
            <a:r>
              <a:rPr lang="nl-NL" sz="1400" dirty="0">
                <a:solidFill>
                  <a:srgbClr val="333333"/>
                </a:solidFill>
                <a:latin typeface="Montserrat" pitchFamily="2" charset="77"/>
                <a:ea typeface="Arial" charset="0"/>
                <a:cs typeface="Arial" charset="0"/>
              </a:rPr>
              <a:t> — te remixen, te veranderen en afgeleide werken te maken</a:t>
            </a:r>
          </a:p>
          <a:p>
            <a:pPr marL="285750" indent="-285750">
              <a:buFont typeface="Arial" charset="0"/>
              <a:buChar char="•"/>
            </a:pPr>
            <a:r>
              <a:rPr lang="nl-NL" sz="1400" dirty="0">
                <a:solidFill>
                  <a:srgbClr val="333333"/>
                </a:solidFill>
                <a:latin typeface="Montserrat" pitchFamily="2" charset="77"/>
                <a:ea typeface="Arial" charset="0"/>
                <a:cs typeface="Arial" charset="0"/>
              </a:rPr>
              <a:t>De licentiegever kan deze toestemming niet intrekken zolang aan de licentievoorwaarden voldaan wordt.</a:t>
            </a:r>
          </a:p>
          <a:p>
            <a:pPr marL="285750" indent="-285750">
              <a:buFont typeface="Arial" charset="0"/>
              <a:buChar char="•"/>
            </a:pPr>
            <a:endParaRPr lang="nl-NL" sz="1400" dirty="0">
              <a:solidFill>
                <a:srgbClr val="333333"/>
              </a:solidFill>
              <a:latin typeface="Montserrat" pitchFamily="2" charset="77"/>
              <a:ea typeface="Arial" charset="0"/>
              <a:cs typeface="Arial" charset="0"/>
            </a:endParaRPr>
          </a:p>
          <a:p>
            <a:r>
              <a:rPr lang="nl-NL" sz="1400" b="1" dirty="0">
                <a:solidFill>
                  <a:srgbClr val="333333"/>
                </a:solidFill>
                <a:latin typeface="Montserrat" pitchFamily="2" charset="77"/>
                <a:cs typeface="Arial" charset="0"/>
              </a:rPr>
              <a:t>Onder de volgende voorwaarden:</a:t>
            </a:r>
          </a:p>
          <a:p>
            <a:pPr marL="285750" indent="-285750">
              <a:buFont typeface="Arial" charset="0"/>
              <a:buChar char="•"/>
            </a:pPr>
            <a:r>
              <a:rPr lang="nl-NL" sz="1400" b="1" dirty="0">
                <a:solidFill>
                  <a:srgbClr val="333333"/>
                </a:solidFill>
                <a:latin typeface="Montserrat" pitchFamily="2" charset="77"/>
                <a:cs typeface="Arial" charset="0"/>
              </a:rPr>
              <a:t>Naamsvermelding</a:t>
            </a:r>
            <a:r>
              <a:rPr lang="nl-NL" sz="1400" dirty="0">
                <a:latin typeface="Montserrat" pitchFamily="2" charset="77"/>
              </a:rPr>
              <a:t> — De gebruiker dient de maker van het werk te </a:t>
            </a:r>
            <a:r>
              <a:rPr lang="nl-NL" sz="1400" dirty="0">
                <a:latin typeface="Montserrat" pitchFamily="2" charset="77"/>
                <a:hlinkClick r:id="rId5"/>
              </a:rPr>
              <a:t>vermelden</a:t>
            </a:r>
            <a:r>
              <a:rPr lang="nl-NL" sz="1400" dirty="0">
                <a:latin typeface="Montserrat" pitchFamily="2" charset="77"/>
              </a:rPr>
              <a:t>, een link naar de licentie te plaatsen en </a:t>
            </a:r>
            <a:r>
              <a:rPr lang="nl-NL" sz="1400" dirty="0">
                <a:latin typeface="Montserrat" pitchFamily="2" charset="77"/>
                <a:hlinkClick r:id="rId5"/>
              </a:rPr>
              <a:t>aan te geven of het werk veranderd is</a:t>
            </a:r>
            <a:r>
              <a:rPr lang="nl-NL" sz="1400" dirty="0">
                <a:latin typeface="Montserrat" pitchFamily="2" charset="77"/>
              </a:rPr>
              <a:t>. Je mag dat op redelijke wijze doen, maar niet zodanig dat de indruk gewekt wordt dat de licentiegever instemt met je werk of je gebruik van het werk.</a:t>
            </a:r>
          </a:p>
          <a:p>
            <a:pPr marL="285750" indent="-285750">
              <a:buFont typeface="Arial" charset="0"/>
              <a:buChar char="•"/>
            </a:pPr>
            <a:r>
              <a:rPr lang="nl-NL" sz="1400" b="1" dirty="0">
                <a:solidFill>
                  <a:srgbClr val="333333"/>
                </a:solidFill>
                <a:latin typeface="Montserrat" pitchFamily="2" charset="77"/>
                <a:cs typeface="Arial" charset="0"/>
              </a:rPr>
              <a:t>NietCommercieel </a:t>
            </a:r>
            <a:r>
              <a:rPr lang="nl-NL" sz="1400" dirty="0">
                <a:latin typeface="Montserrat" pitchFamily="2" charset="77"/>
              </a:rPr>
              <a:t>— Je mag het werk niet gebruiken voor </a:t>
            </a:r>
            <a:r>
              <a:rPr lang="nl-NL" sz="1400" dirty="0">
                <a:latin typeface="Montserrat" pitchFamily="2" charset="77"/>
                <a:hlinkClick r:id="rId5"/>
              </a:rPr>
              <a:t>commerciële doeleinden</a:t>
            </a:r>
            <a:r>
              <a:rPr lang="nl-NL" sz="1400" dirty="0">
                <a:latin typeface="Montserrat" pitchFamily="2" charset="77"/>
              </a:rPr>
              <a:t>.</a:t>
            </a:r>
          </a:p>
          <a:p>
            <a:pPr marL="285750" indent="-285750">
              <a:buFont typeface="Arial" charset="0"/>
              <a:buChar char="•"/>
            </a:pPr>
            <a:r>
              <a:rPr lang="nl-NL" sz="1400" b="1" dirty="0">
                <a:solidFill>
                  <a:srgbClr val="333333"/>
                </a:solidFill>
                <a:latin typeface="Montserrat" pitchFamily="2" charset="77"/>
                <a:cs typeface="Arial" charset="0"/>
              </a:rPr>
              <a:t>GelijkDelen </a:t>
            </a:r>
            <a:r>
              <a:rPr lang="nl-NL" sz="1400" dirty="0">
                <a:latin typeface="Montserrat" pitchFamily="2" charset="77"/>
              </a:rPr>
              <a:t>— Als je het werk hebt geremixt, veranderd, of op het werk hebt voortgebouwd, moet je het veranderde materiaal verspreiden onder </a:t>
            </a:r>
            <a:r>
              <a:rPr lang="nl-NL" sz="1400" dirty="0">
                <a:latin typeface="Montserrat" pitchFamily="2" charset="77"/>
                <a:hlinkClick r:id="rId5"/>
              </a:rPr>
              <a:t>dezelfde licentie</a:t>
            </a:r>
            <a:r>
              <a:rPr lang="nl-NL" sz="1400" dirty="0">
                <a:latin typeface="Montserrat" pitchFamily="2" charset="77"/>
              </a:rPr>
              <a:t> als het originele werk.</a:t>
            </a:r>
          </a:p>
          <a:p>
            <a:pPr marL="285750" indent="-285750">
              <a:buFont typeface="Arial" charset="0"/>
              <a:buChar char="•"/>
            </a:pPr>
            <a:r>
              <a:rPr lang="nl-NL" sz="1400" b="1" dirty="0">
                <a:solidFill>
                  <a:srgbClr val="333333"/>
                </a:solidFill>
                <a:latin typeface="Montserrat" pitchFamily="2" charset="77"/>
                <a:cs typeface="Arial" charset="0"/>
              </a:rPr>
              <a:t>Geen aanvullende restricties </a:t>
            </a:r>
            <a:r>
              <a:rPr lang="nl-NL" sz="1400" dirty="0">
                <a:latin typeface="Montserrat" pitchFamily="2" charset="77"/>
              </a:rPr>
              <a:t>— Je mag geen juridische voorwaarden of </a:t>
            </a:r>
            <a:r>
              <a:rPr lang="nl-NL" sz="1400" dirty="0">
                <a:latin typeface="Montserrat" pitchFamily="2" charset="77"/>
                <a:hlinkClick r:id="rId5"/>
              </a:rPr>
              <a:t>technologische voorzieningen</a:t>
            </a:r>
            <a:r>
              <a:rPr lang="nl-NL" sz="1400" dirty="0">
                <a:latin typeface="Montserrat" pitchFamily="2" charset="77"/>
              </a:rPr>
              <a:t> toepassen die anderen er juridisch in beperken om iets te doen wat de licentie toestaat.</a:t>
            </a:r>
            <a:endParaRPr lang="nl-NL" sz="1400" dirty="0">
              <a:solidFill>
                <a:srgbClr val="333333"/>
              </a:solidFill>
              <a:latin typeface="Montserrat" pitchFamily="2" charset="77"/>
              <a:ea typeface="Arial" charset="0"/>
              <a:cs typeface="Arial" charset="0"/>
            </a:endParaRPr>
          </a:p>
          <a:p>
            <a:pPr marL="285750" indent="-285750">
              <a:buFont typeface="Arial" charset="0"/>
              <a:buChar char="•"/>
            </a:pPr>
            <a:endParaRPr lang="nl-NL" sz="1400" dirty="0">
              <a:solidFill>
                <a:srgbClr val="333333"/>
              </a:solidFill>
              <a:latin typeface="Montserrat" pitchFamily="2" charset="77"/>
              <a:ea typeface="Arial" charset="0"/>
              <a:cs typeface="Arial" charset="0"/>
            </a:endParaRPr>
          </a:p>
        </p:txBody>
      </p:sp>
      <p:sp>
        <p:nvSpPr>
          <p:cNvPr id="4" name="Tijdelijke aanduiding voor dianummer 3">
            <a:extLst>
              <a:ext uri="{FF2B5EF4-FFF2-40B4-BE49-F238E27FC236}">
                <a16:creationId xmlns:a16="http://schemas.microsoft.com/office/drawing/2014/main" id="{2A616EFD-49F3-CE45-9B1C-B83467D6C224}"/>
              </a:ext>
            </a:extLst>
          </p:cNvPr>
          <p:cNvSpPr>
            <a:spLocks noGrp="1"/>
          </p:cNvSpPr>
          <p:nvPr>
            <p:ph type="sldNum" sz="quarter" idx="12"/>
          </p:nvPr>
        </p:nvSpPr>
        <p:spPr/>
        <p:txBody>
          <a:bodyPr/>
          <a:lstStyle/>
          <a:p>
            <a:fld id="{AAA66DD6-215E-C146-902A-C6D08339E34D}" type="slidenum">
              <a:rPr lang="nl-NL" smtClean="0"/>
              <a:t>16</a:t>
            </a:fld>
            <a:endParaRPr lang="nl-NL"/>
          </a:p>
        </p:txBody>
      </p:sp>
    </p:spTree>
    <p:extLst>
      <p:ext uri="{BB962C8B-B14F-4D97-AF65-F5344CB8AC3E}">
        <p14:creationId xmlns:p14="http://schemas.microsoft.com/office/powerpoint/2010/main" val="2308821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a:solidFill>
                  <a:srgbClr val="43A5DB"/>
                </a:solidFill>
                <a:latin typeface="Montserrat Medium" pitchFamily="2" charset="77"/>
              </a:rPr>
              <a:t>Voorwaarden </a:t>
            </a:r>
            <a:r>
              <a:rPr lang="nl-NL" sz="2400" dirty="0">
                <a:solidFill>
                  <a:srgbClr val="43A5DB"/>
                </a:solidFill>
                <a:latin typeface="Montserrat Medium" pitchFamily="2" charset="77"/>
              </a:rPr>
              <a:t>voor gebruik van deze publicatie (2/2)</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2"/>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pic>
        <p:nvPicPr>
          <p:cNvPr id="10" name="Afbeelding 9">
            <a:extLst>
              <a:ext uri="{FF2B5EF4-FFF2-40B4-BE49-F238E27FC236}">
                <a16:creationId xmlns:a16="http://schemas.microsoft.com/office/drawing/2014/main" id="{883A4D4D-5D98-A64A-83FF-2A9F68C70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265" y="1477695"/>
            <a:ext cx="1743817" cy="733284"/>
          </a:xfrm>
          <a:prstGeom prst="rect">
            <a:avLst/>
          </a:prstGeom>
        </p:spPr>
      </p:pic>
      <p:sp>
        <p:nvSpPr>
          <p:cNvPr id="11" name="Tijdelijke aanduiding voor tekst 2">
            <a:extLst>
              <a:ext uri="{FF2B5EF4-FFF2-40B4-BE49-F238E27FC236}">
                <a16:creationId xmlns:a16="http://schemas.microsoft.com/office/drawing/2014/main" id="{B2C75947-5835-8B40-99C8-1616ACC70CE7}"/>
              </a:ext>
            </a:extLst>
          </p:cNvPr>
          <p:cNvSpPr txBox="1">
            <a:spLocks/>
          </p:cNvSpPr>
          <p:nvPr/>
        </p:nvSpPr>
        <p:spPr>
          <a:xfrm>
            <a:off x="4376160" y="1334737"/>
            <a:ext cx="4518248" cy="1032883"/>
          </a:xfrm>
          <a:prstGeom prst="rect">
            <a:avLst/>
          </a:prstGeom>
        </p:spPr>
        <p:txBody>
          <a:bodyPr vert="horz" lIns="91440" tIns="45720" rIns="91440" bIns="45720" rtlCol="0" anchor="ct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i="1" dirty="0">
                <a:latin typeface="Montserrat" pitchFamily="2" charset="77"/>
              </a:rPr>
              <a:t>(Vervolg)</a:t>
            </a:r>
          </a:p>
        </p:txBody>
      </p:sp>
      <p:sp>
        <p:nvSpPr>
          <p:cNvPr id="9" name="Rechthoek 8">
            <a:extLst>
              <a:ext uri="{FF2B5EF4-FFF2-40B4-BE49-F238E27FC236}">
                <a16:creationId xmlns:a16="http://schemas.microsoft.com/office/drawing/2014/main" id="{7B990A37-710A-B146-94ED-E735D06074B1}"/>
              </a:ext>
            </a:extLst>
          </p:cNvPr>
          <p:cNvSpPr/>
          <p:nvPr/>
        </p:nvSpPr>
        <p:spPr>
          <a:xfrm>
            <a:off x="563931" y="2579779"/>
            <a:ext cx="10786953" cy="1815882"/>
          </a:xfrm>
          <a:prstGeom prst="rect">
            <a:avLst/>
          </a:prstGeom>
        </p:spPr>
        <p:txBody>
          <a:bodyPr wrap="square">
            <a:spAutoFit/>
          </a:bodyPr>
          <a:lstStyle/>
          <a:p>
            <a:r>
              <a:rPr lang="nl-NL" sz="1400" b="1" dirty="0">
                <a:latin typeface="Montserrat" pitchFamily="2" charset="77"/>
              </a:rPr>
              <a:t>Let op:</a:t>
            </a:r>
          </a:p>
          <a:p>
            <a:r>
              <a:rPr lang="nl-NL" sz="1400" dirty="0">
                <a:latin typeface="Montserrat" pitchFamily="2" charset="77"/>
              </a:rPr>
              <a:t>Voor elementen van het materiaal die zich in het publieke domein bevinden, en voor vormen van gebruik die worden toegestaan via een </a:t>
            </a:r>
            <a:r>
              <a:rPr lang="nl-NL" sz="1400" dirty="0">
                <a:latin typeface="Montserrat" pitchFamily="2" charset="77"/>
                <a:hlinkClick r:id="rId4"/>
              </a:rPr>
              <a:t>uitzondering of beperking</a:t>
            </a:r>
            <a:r>
              <a:rPr lang="nl-NL" sz="1400" dirty="0">
                <a:latin typeface="Montserrat" pitchFamily="2" charset="77"/>
              </a:rPr>
              <a:t> in de Auteurswet, hoef je je niet aan de voorwaarden van de licentie te houden.</a:t>
            </a:r>
          </a:p>
          <a:p>
            <a:endParaRPr lang="nl-NL" sz="1400" dirty="0">
              <a:latin typeface="Montserrat" pitchFamily="2" charset="77"/>
            </a:endParaRPr>
          </a:p>
          <a:p>
            <a:r>
              <a:rPr lang="nl-NL" sz="1400" dirty="0">
                <a:latin typeface="Montserrat" pitchFamily="2" charset="77"/>
              </a:rPr>
              <a:t>Er worden geen garanties afgegeven. Het is mogelijk dat de licentie je niet alle gebruiksvrijheden geeft die nodig zijn voor het beoogde gebruik. Bijvoorbeeld, andere rechten zoals </a:t>
            </a:r>
            <a:r>
              <a:rPr lang="nl-NL" sz="1400" dirty="0">
                <a:latin typeface="Montserrat" pitchFamily="2" charset="77"/>
                <a:hlinkClick r:id="rId4"/>
              </a:rPr>
              <a:t>publiciteits-, privacy- en morele rechten</a:t>
            </a:r>
            <a:r>
              <a:rPr lang="nl-NL" sz="1400" dirty="0">
                <a:latin typeface="Montserrat" pitchFamily="2" charset="77"/>
              </a:rPr>
              <a:t> kunnen het gebruik van een werk beperken.</a:t>
            </a:r>
          </a:p>
        </p:txBody>
      </p:sp>
      <p:sp>
        <p:nvSpPr>
          <p:cNvPr id="14" name="Rechthoek 13">
            <a:extLst>
              <a:ext uri="{FF2B5EF4-FFF2-40B4-BE49-F238E27FC236}">
                <a16:creationId xmlns:a16="http://schemas.microsoft.com/office/drawing/2014/main" id="{68E2B7AA-60A1-6B46-8FD0-9F924D65DC9F}"/>
              </a:ext>
            </a:extLst>
          </p:cNvPr>
          <p:cNvSpPr/>
          <p:nvPr/>
        </p:nvSpPr>
        <p:spPr>
          <a:xfrm>
            <a:off x="563932" y="5148201"/>
            <a:ext cx="8165490" cy="523220"/>
          </a:xfrm>
          <a:prstGeom prst="rect">
            <a:avLst/>
          </a:prstGeom>
        </p:spPr>
        <p:txBody>
          <a:bodyPr wrap="square">
            <a:spAutoFit/>
          </a:bodyPr>
          <a:lstStyle/>
          <a:p>
            <a:r>
              <a:rPr lang="nl-NL" sz="1400" b="1" dirty="0">
                <a:latin typeface="Montserrat" pitchFamily="2" charset="77"/>
              </a:rPr>
              <a:t>De volledige versie van de licentie op deze publicatie is van toepassing. Zie </a:t>
            </a:r>
            <a:r>
              <a:rPr lang="nl-NL" sz="1400" dirty="0" err="1">
                <a:latin typeface="Montserrat" pitchFamily="2" charset="77"/>
                <a:hlinkClick r:id="rId5"/>
              </a:rPr>
              <a:t>https</a:t>
            </a:r>
            <a:r>
              <a:rPr lang="nl-NL" sz="1400" dirty="0">
                <a:latin typeface="Montserrat" pitchFamily="2" charset="77"/>
                <a:hlinkClick r:id="rId5"/>
              </a:rPr>
              <a:t>://</a:t>
            </a:r>
            <a:r>
              <a:rPr lang="nl-NL" sz="1400" dirty="0" err="1">
                <a:latin typeface="Montserrat" pitchFamily="2" charset="77"/>
                <a:hlinkClick r:id="rId5"/>
              </a:rPr>
              <a:t>creativecommons.org</a:t>
            </a:r>
            <a:r>
              <a:rPr lang="nl-NL" sz="1400" dirty="0">
                <a:latin typeface="Montserrat" pitchFamily="2" charset="77"/>
                <a:hlinkClick r:id="rId5"/>
              </a:rPr>
              <a:t>/</a:t>
            </a:r>
            <a:r>
              <a:rPr lang="nl-NL" sz="1400" dirty="0" err="1">
                <a:latin typeface="Montserrat" pitchFamily="2" charset="77"/>
                <a:hlinkClick r:id="rId5"/>
              </a:rPr>
              <a:t>licenses</a:t>
            </a:r>
            <a:r>
              <a:rPr lang="nl-NL" sz="1400" dirty="0">
                <a:latin typeface="Montserrat" pitchFamily="2" charset="77"/>
                <a:hlinkClick r:id="rId5"/>
              </a:rPr>
              <a:t>/</a:t>
            </a:r>
            <a:r>
              <a:rPr lang="nl-NL" sz="1400" dirty="0" err="1">
                <a:latin typeface="Montserrat" pitchFamily="2" charset="77"/>
                <a:hlinkClick r:id="rId5"/>
              </a:rPr>
              <a:t>by</a:t>
            </a:r>
            <a:r>
              <a:rPr lang="nl-NL" sz="1400" dirty="0">
                <a:latin typeface="Montserrat" pitchFamily="2" charset="77"/>
                <a:hlinkClick r:id="rId5"/>
              </a:rPr>
              <a:t>-</a:t>
            </a:r>
            <a:r>
              <a:rPr lang="nl-NL" sz="1400" dirty="0" err="1">
                <a:latin typeface="Montserrat" pitchFamily="2" charset="77"/>
                <a:hlinkClick r:id="rId5"/>
              </a:rPr>
              <a:t>nc</a:t>
            </a:r>
            <a:r>
              <a:rPr lang="nl-NL" sz="1400" dirty="0">
                <a:latin typeface="Montserrat" pitchFamily="2" charset="77"/>
                <a:hlinkClick r:id="rId5"/>
              </a:rPr>
              <a:t>-sa/4.0/</a:t>
            </a:r>
            <a:r>
              <a:rPr lang="nl-NL" sz="1400" dirty="0" err="1">
                <a:latin typeface="Montserrat" pitchFamily="2" charset="77"/>
                <a:hlinkClick r:id="rId5"/>
              </a:rPr>
              <a:t>legalcode.nl</a:t>
            </a:r>
            <a:endParaRPr lang="nl-NL" sz="1400" dirty="0">
              <a:latin typeface="Montserrat" pitchFamily="2" charset="77"/>
            </a:endParaRPr>
          </a:p>
        </p:txBody>
      </p:sp>
      <p:sp>
        <p:nvSpPr>
          <p:cNvPr id="3" name="Tijdelijke aanduiding voor dianummer 2">
            <a:extLst>
              <a:ext uri="{FF2B5EF4-FFF2-40B4-BE49-F238E27FC236}">
                <a16:creationId xmlns:a16="http://schemas.microsoft.com/office/drawing/2014/main" id="{DD66D0A3-7723-E443-9575-ED72D2538ADB}"/>
              </a:ext>
            </a:extLst>
          </p:cNvPr>
          <p:cNvSpPr>
            <a:spLocks noGrp="1"/>
          </p:cNvSpPr>
          <p:nvPr>
            <p:ph type="sldNum" sz="quarter" idx="12"/>
          </p:nvPr>
        </p:nvSpPr>
        <p:spPr/>
        <p:txBody>
          <a:bodyPr/>
          <a:lstStyle/>
          <a:p>
            <a:fld id="{AAA66DD6-215E-C146-902A-C6D08339E34D}" type="slidenum">
              <a:rPr lang="nl-NL" smtClean="0"/>
              <a:t>17</a:t>
            </a:fld>
            <a:endParaRPr lang="nl-NL"/>
          </a:p>
        </p:txBody>
      </p:sp>
    </p:spTree>
    <p:extLst>
      <p:ext uri="{BB962C8B-B14F-4D97-AF65-F5344CB8AC3E}">
        <p14:creationId xmlns:p14="http://schemas.microsoft.com/office/powerpoint/2010/main" val="237114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1. Leeswijzer en Inhoudsopgave</a:t>
            </a:r>
            <a:endParaRPr lang="nl-NL" sz="2400" dirty="0">
              <a:solidFill>
                <a:srgbClr val="E05F30"/>
              </a:solidFill>
              <a:latin typeface="Montserrat Medium" pitchFamily="2" charset="77"/>
            </a:endParaRP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3" name="Tekstvak 2">
            <a:extLst>
              <a:ext uri="{FF2B5EF4-FFF2-40B4-BE49-F238E27FC236}">
                <a16:creationId xmlns:a16="http://schemas.microsoft.com/office/drawing/2014/main" id="{733BE1C6-3484-9443-990F-8F0B2652C8DB}"/>
              </a:ext>
            </a:extLst>
          </p:cNvPr>
          <p:cNvSpPr txBox="1"/>
          <p:nvPr/>
        </p:nvSpPr>
        <p:spPr>
          <a:xfrm>
            <a:off x="2310740" y="1331037"/>
            <a:ext cx="239168" cy="584775"/>
          </a:xfrm>
          <a:prstGeom prst="rect">
            <a:avLst/>
          </a:prstGeom>
          <a:noFill/>
        </p:spPr>
        <p:txBody>
          <a:bodyPr wrap="none" rtlCol="0">
            <a:spAutoFit/>
          </a:bodyPr>
          <a:lstStyle/>
          <a:p>
            <a:r>
              <a:rPr lang="nl-NL" sz="1600" dirty="0">
                <a:latin typeface="Montserrat" pitchFamily="2" charset="77"/>
              </a:rPr>
              <a:t> </a:t>
            </a:r>
          </a:p>
          <a:p>
            <a:endParaRPr lang="nl-NL" sz="1600" dirty="0">
              <a:latin typeface="Montserrat" pitchFamily="2" charset="77"/>
            </a:endParaRPr>
          </a:p>
        </p:txBody>
      </p:sp>
      <p:sp>
        <p:nvSpPr>
          <p:cNvPr id="4" name="Rechthoek 3">
            <a:extLst>
              <a:ext uri="{FF2B5EF4-FFF2-40B4-BE49-F238E27FC236}">
                <a16:creationId xmlns:a16="http://schemas.microsoft.com/office/drawing/2014/main" id="{DC66CB99-2FC5-B946-B1E2-E6C631AC0EA2}"/>
              </a:ext>
            </a:extLst>
          </p:cNvPr>
          <p:cNvSpPr/>
          <p:nvPr/>
        </p:nvSpPr>
        <p:spPr>
          <a:xfrm>
            <a:off x="530432" y="2029760"/>
            <a:ext cx="5419106" cy="3785652"/>
          </a:xfrm>
          <a:prstGeom prst="rect">
            <a:avLst/>
          </a:prstGeom>
        </p:spPr>
        <p:txBody>
          <a:bodyPr wrap="square">
            <a:spAutoFit/>
          </a:bodyPr>
          <a:lstStyle/>
          <a:p>
            <a:r>
              <a:rPr lang="nl-NL" sz="1600" dirty="0">
                <a:solidFill>
                  <a:srgbClr val="E05F30"/>
                </a:solidFill>
                <a:latin typeface="Montserrat" pitchFamily="2" charset="77"/>
              </a:rPr>
              <a:t>Leeswijzer</a:t>
            </a:r>
          </a:p>
          <a:p>
            <a:r>
              <a:rPr lang="nl-NL" sz="1600" dirty="0">
                <a:latin typeface="Montserrat" pitchFamily="2" charset="77"/>
              </a:rPr>
              <a:t>Dit codeboek is het basisdocument dat een onderzoeker kan raadplegen voor extra informatie bij het gebruik van de [jouw instelling] analytics data. Dit codeboek geeft een overzicht van de dataextractie en -integratie, zodat deze data ook voor onderzoekers buiten het data-analytics team gebruikt kan worden.</a:t>
            </a:r>
          </a:p>
          <a:p>
            <a:r>
              <a:rPr lang="nl-NL" sz="1600" dirty="0">
                <a:latin typeface="Montserrat" pitchFamily="2" charset="77"/>
              </a:rPr>
              <a:t>Dit document valt onder de Creative Commons licentie en is gemaakt op basis van het codeboek ontwikkeld door de Vrije Universiteit. </a:t>
            </a:r>
          </a:p>
          <a:p>
            <a:endParaRPr lang="en-US" sz="1600" dirty="0">
              <a:solidFill>
                <a:srgbClr val="803F98"/>
              </a:solidFill>
              <a:latin typeface="Montserrat" pitchFamily="2" charset="77"/>
            </a:endParaRPr>
          </a:p>
          <a:p>
            <a:endParaRPr lang="en-US" sz="1600" dirty="0">
              <a:solidFill>
                <a:srgbClr val="803F98"/>
              </a:solidFill>
              <a:latin typeface="Montserrat" pitchFamily="2" charset="77"/>
            </a:endParaRPr>
          </a:p>
          <a:p>
            <a:endParaRPr lang="en-US" sz="1600" dirty="0">
              <a:solidFill>
                <a:srgbClr val="803F98"/>
              </a:solidFill>
              <a:latin typeface="Montserrat" pitchFamily="2" charset="77"/>
            </a:endParaRPr>
          </a:p>
          <a:p>
            <a:r>
              <a:rPr lang="nl-NL" sz="1600" dirty="0">
                <a:solidFill>
                  <a:schemeClr val="bg1">
                    <a:lumMod val="50000"/>
                  </a:schemeClr>
                </a:solidFill>
                <a:latin typeface="Montserrat" pitchFamily="2" charset="77"/>
              </a:rPr>
              <a:t>Colofon</a:t>
            </a:r>
          </a:p>
        </p:txBody>
      </p:sp>
      <p:graphicFrame>
        <p:nvGraphicFramePr>
          <p:cNvPr id="10" name="Table 5">
            <a:extLst>
              <a:ext uri="{FF2B5EF4-FFF2-40B4-BE49-F238E27FC236}">
                <a16:creationId xmlns:a16="http://schemas.microsoft.com/office/drawing/2014/main" id="{A66430DF-C0E6-D14F-9CA6-C25177B4C0C0}"/>
              </a:ext>
            </a:extLst>
          </p:cNvPr>
          <p:cNvGraphicFramePr>
            <a:graphicFrameLocks noGrp="1"/>
          </p:cNvGraphicFramePr>
          <p:nvPr>
            <p:extLst>
              <p:ext uri="{D42A27DB-BD31-4B8C-83A1-F6EECF244321}">
                <p14:modId xmlns:p14="http://schemas.microsoft.com/office/powerpoint/2010/main" val="555886349"/>
              </p:ext>
            </p:extLst>
          </p:nvPr>
        </p:nvGraphicFramePr>
        <p:xfrm>
          <a:off x="7075219" y="1453870"/>
          <a:ext cx="4586349" cy="4902120"/>
        </p:xfrm>
        <a:graphic>
          <a:graphicData uri="http://schemas.openxmlformats.org/drawingml/2006/table">
            <a:tbl>
              <a:tblPr firstRow="1" bandRow="1">
                <a:tableStyleId>{2D5ABB26-0587-4C30-8999-92F81FD0307C}</a:tableStyleId>
              </a:tblPr>
              <a:tblGrid>
                <a:gridCol w="4085431">
                  <a:extLst>
                    <a:ext uri="{9D8B030D-6E8A-4147-A177-3AD203B41FA5}">
                      <a16:colId xmlns:a16="http://schemas.microsoft.com/office/drawing/2014/main" val="726789685"/>
                    </a:ext>
                  </a:extLst>
                </a:gridCol>
                <a:gridCol w="500918">
                  <a:extLst>
                    <a:ext uri="{9D8B030D-6E8A-4147-A177-3AD203B41FA5}">
                      <a16:colId xmlns:a16="http://schemas.microsoft.com/office/drawing/2014/main" val="1099094419"/>
                    </a:ext>
                  </a:extLst>
                </a:gridCol>
              </a:tblGrid>
              <a:tr h="313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solidFill>
                            <a:srgbClr val="E05F30"/>
                          </a:solidFill>
                          <a:latin typeface="Montserrat" pitchFamily="2" charset="77"/>
                        </a:rPr>
                        <a:t>Inhoudsopgave</a:t>
                      </a:r>
                      <a:endParaRPr lang="nl-NL" sz="1400" b="0" i="0" dirty="0">
                        <a:solidFill>
                          <a:srgbClr val="803F98"/>
                        </a:solidFill>
                        <a:latin typeface="Montserrat Thin" pitchFamily="2" charset="77"/>
                      </a:endParaRPr>
                    </a:p>
                  </a:txBody>
                  <a:tcPr/>
                </a:tc>
                <a:tc>
                  <a:txBody>
                    <a:bodyPr/>
                    <a:lstStyle/>
                    <a:p>
                      <a:pPr algn="r"/>
                      <a:endParaRPr lang="nl-NL" sz="1400" b="0" i="0" dirty="0">
                        <a:latin typeface="Montserrat Thin" pitchFamily="2" charset="77"/>
                      </a:endParaRPr>
                    </a:p>
                  </a:txBody>
                  <a:tcPr/>
                </a:tc>
                <a:extLst>
                  <a:ext uri="{0D108BD9-81ED-4DB2-BD59-A6C34878D82A}">
                    <a16:rowId xmlns:a16="http://schemas.microsoft.com/office/drawing/2014/main" val="918161191"/>
                  </a:ext>
                </a:extLst>
              </a:tr>
              <a:tr h="454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Thin" pitchFamily="2" charset="77"/>
                        </a:rPr>
                        <a:t>1. Databronnen en totstandkoming van de dataset </a:t>
                      </a:r>
                    </a:p>
                  </a:txBody>
                  <a:tcPr/>
                </a:tc>
                <a:tc>
                  <a:txBody>
                    <a:bodyPr/>
                    <a:lstStyle/>
                    <a:p>
                      <a:pPr algn="r"/>
                      <a:endParaRPr lang="nl-NL" sz="1400" b="0" i="0" dirty="0">
                        <a:latin typeface="Montserrat Thin" pitchFamily="2" charset="77"/>
                      </a:endParaRPr>
                    </a:p>
                    <a:p>
                      <a:pPr algn="r"/>
                      <a:r>
                        <a:rPr lang="nl-NL" sz="1400" b="0" i="0" dirty="0">
                          <a:latin typeface="Montserrat Thin" pitchFamily="2" charset="77"/>
                        </a:rPr>
                        <a:t>3</a:t>
                      </a:r>
                    </a:p>
                  </a:txBody>
                  <a:tcPr anchor="b"/>
                </a:tc>
                <a:extLst>
                  <a:ext uri="{0D108BD9-81ED-4DB2-BD59-A6C34878D82A}">
                    <a16:rowId xmlns:a16="http://schemas.microsoft.com/office/drawing/2014/main" val="2606903491"/>
                  </a:ext>
                </a:extLst>
              </a:tr>
              <a:tr h="313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Thin" pitchFamily="2" charset="77"/>
                        </a:rPr>
                        <a:t>2. Samenstelling van de dataset</a:t>
                      </a:r>
                    </a:p>
                  </a:txBody>
                  <a:tcPr/>
                </a:tc>
                <a:tc>
                  <a:txBody>
                    <a:bodyPr/>
                    <a:lstStyle/>
                    <a:p>
                      <a:pPr algn="r"/>
                      <a:r>
                        <a:rPr lang="en-US" sz="1400" b="0" i="0" dirty="0">
                          <a:latin typeface="Montserrat Thin" pitchFamily="2" charset="77"/>
                        </a:rPr>
                        <a:t>4</a:t>
                      </a:r>
                      <a:endParaRPr lang="nl-NL" sz="1400" b="0" i="0" dirty="0">
                        <a:latin typeface="Montserrat Thin" pitchFamily="2" charset="77"/>
                      </a:endParaRPr>
                    </a:p>
                  </a:txBody>
                  <a:tcPr anchor="b"/>
                </a:tc>
                <a:extLst>
                  <a:ext uri="{0D108BD9-81ED-4DB2-BD59-A6C34878D82A}">
                    <a16:rowId xmlns:a16="http://schemas.microsoft.com/office/drawing/2014/main" val="1680847565"/>
                  </a:ext>
                </a:extLst>
              </a:tr>
              <a:tr h="313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Thin" pitchFamily="2" charset="77"/>
                        </a:rPr>
                        <a:t>     I. Soorten data</a:t>
                      </a:r>
                    </a:p>
                  </a:txBody>
                  <a:tcPr/>
                </a:tc>
                <a:tc>
                  <a:txBody>
                    <a:bodyPr/>
                    <a:lstStyle/>
                    <a:p>
                      <a:pPr algn="r"/>
                      <a:r>
                        <a:rPr lang="en-US" sz="1400" b="0" i="0" dirty="0">
                          <a:latin typeface="Montserrat Thin" pitchFamily="2" charset="77"/>
                        </a:rPr>
                        <a:t>4</a:t>
                      </a:r>
                      <a:endParaRPr lang="nl-NL" sz="1400" b="0" i="0" dirty="0">
                        <a:latin typeface="Montserrat Thin" pitchFamily="2" charset="77"/>
                      </a:endParaRPr>
                    </a:p>
                  </a:txBody>
                  <a:tcPr anchor="b"/>
                </a:tc>
                <a:extLst>
                  <a:ext uri="{0D108BD9-81ED-4DB2-BD59-A6C34878D82A}">
                    <a16:rowId xmlns:a16="http://schemas.microsoft.com/office/drawing/2014/main" val="1685950242"/>
                  </a:ext>
                </a:extLst>
              </a:tr>
              <a:tr h="313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Thin" pitchFamily="2" charset="77"/>
                        </a:rPr>
                        <a:t>     II. Selectie</a:t>
                      </a:r>
                    </a:p>
                  </a:txBody>
                  <a:tcPr/>
                </a:tc>
                <a:tc>
                  <a:txBody>
                    <a:bodyPr/>
                    <a:lstStyle/>
                    <a:p>
                      <a:pPr algn="r"/>
                      <a:r>
                        <a:rPr lang="en-US" sz="1400" b="0" i="0" dirty="0">
                          <a:latin typeface="Montserrat Thin" pitchFamily="2" charset="77"/>
                        </a:rPr>
                        <a:t>5</a:t>
                      </a:r>
                      <a:endParaRPr lang="nl-NL" sz="1400" b="0" i="0" dirty="0">
                        <a:latin typeface="Montserrat Thin" pitchFamily="2" charset="77"/>
                      </a:endParaRPr>
                    </a:p>
                  </a:txBody>
                  <a:tcPr anchor="b"/>
                </a:tc>
                <a:extLst>
                  <a:ext uri="{0D108BD9-81ED-4DB2-BD59-A6C34878D82A}">
                    <a16:rowId xmlns:a16="http://schemas.microsoft.com/office/drawing/2014/main" val="3359680432"/>
                  </a:ext>
                </a:extLst>
              </a:tr>
              <a:tr h="313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Thin" pitchFamily="2" charset="77"/>
                        </a:rPr>
                        <a:t>     III. Besluiten</a:t>
                      </a:r>
                    </a:p>
                  </a:txBody>
                  <a:tcPr/>
                </a:tc>
                <a:tc>
                  <a:txBody>
                    <a:bodyPr/>
                    <a:lstStyle/>
                    <a:p>
                      <a:pPr algn="r"/>
                      <a:r>
                        <a:rPr lang="en-US" sz="1400" b="0" i="0" dirty="0">
                          <a:latin typeface="Montserrat Thin" pitchFamily="2" charset="77"/>
                        </a:rPr>
                        <a:t>6</a:t>
                      </a:r>
                      <a:endParaRPr lang="nl-NL" sz="1400" b="0" i="0" dirty="0">
                        <a:latin typeface="Montserrat Thin" pitchFamily="2" charset="77"/>
                      </a:endParaRPr>
                    </a:p>
                  </a:txBody>
                  <a:tcPr anchor="b"/>
                </a:tc>
                <a:extLst>
                  <a:ext uri="{0D108BD9-81ED-4DB2-BD59-A6C34878D82A}">
                    <a16:rowId xmlns:a16="http://schemas.microsoft.com/office/drawing/2014/main" val="502289234"/>
                  </a:ext>
                </a:extLst>
              </a:tr>
              <a:tr h="313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Thin" pitchFamily="2" charset="77"/>
                        </a:rPr>
                        <a:t>     IV. Variabele namen</a:t>
                      </a:r>
                    </a:p>
                  </a:txBody>
                  <a:tcPr/>
                </a:tc>
                <a:tc>
                  <a:txBody>
                    <a:bodyPr/>
                    <a:lstStyle/>
                    <a:p>
                      <a:pPr algn="r"/>
                      <a:r>
                        <a:rPr lang="en-US" sz="1400" b="0" i="0" dirty="0">
                          <a:latin typeface="Montserrat Thin" pitchFamily="2" charset="77"/>
                        </a:rPr>
                        <a:t>7</a:t>
                      </a:r>
                      <a:endParaRPr lang="nl-NL" sz="1400" b="0" i="0" dirty="0">
                        <a:latin typeface="Montserrat Thin" pitchFamily="2" charset="77"/>
                      </a:endParaRPr>
                    </a:p>
                  </a:txBody>
                  <a:tcPr anchor="b"/>
                </a:tc>
                <a:extLst>
                  <a:ext uri="{0D108BD9-81ED-4DB2-BD59-A6C34878D82A}">
                    <a16:rowId xmlns:a16="http://schemas.microsoft.com/office/drawing/2014/main" val="925961231"/>
                  </a:ext>
                </a:extLst>
              </a:tr>
              <a:tr h="313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Thin" pitchFamily="2" charset="77"/>
                        </a:rPr>
                        <a:t>     V. Studentnummers</a:t>
                      </a:r>
                    </a:p>
                  </a:txBody>
                  <a:tcPr/>
                </a:tc>
                <a:tc>
                  <a:txBody>
                    <a:bodyPr/>
                    <a:lstStyle/>
                    <a:p>
                      <a:pPr algn="r"/>
                      <a:r>
                        <a:rPr lang="en-US" sz="1400" b="0" i="0" dirty="0">
                          <a:latin typeface="Montserrat Thin" pitchFamily="2" charset="77"/>
                        </a:rPr>
                        <a:t>8</a:t>
                      </a:r>
                      <a:endParaRPr lang="nl-NL" sz="1400" b="0" i="0" dirty="0">
                        <a:latin typeface="Montserrat Thin" pitchFamily="2" charset="77"/>
                      </a:endParaRPr>
                    </a:p>
                  </a:txBody>
                  <a:tcPr anchor="b"/>
                </a:tc>
                <a:extLst>
                  <a:ext uri="{0D108BD9-81ED-4DB2-BD59-A6C34878D82A}">
                    <a16:rowId xmlns:a16="http://schemas.microsoft.com/office/drawing/2014/main" val="2764660864"/>
                  </a:ext>
                </a:extLst>
              </a:tr>
              <a:tr h="313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Thin" pitchFamily="2" charset="77"/>
                        </a:rPr>
                        <a:t>3. Bestandsformaten</a:t>
                      </a:r>
                    </a:p>
                  </a:txBody>
                  <a:tcPr/>
                </a:tc>
                <a:tc>
                  <a:txBody>
                    <a:bodyPr/>
                    <a:lstStyle/>
                    <a:p>
                      <a:pPr algn="r"/>
                      <a:r>
                        <a:rPr lang="en-US" sz="1400" b="0" i="0" dirty="0">
                          <a:latin typeface="Montserrat Thin" pitchFamily="2" charset="77"/>
                        </a:rPr>
                        <a:t>9</a:t>
                      </a:r>
                      <a:endParaRPr lang="nl-NL" sz="1400" b="0" i="0" dirty="0">
                        <a:latin typeface="Montserrat Thin" pitchFamily="2" charset="77"/>
                      </a:endParaRPr>
                    </a:p>
                  </a:txBody>
                  <a:tcPr anchor="b"/>
                </a:tc>
                <a:extLst>
                  <a:ext uri="{0D108BD9-81ED-4DB2-BD59-A6C34878D82A}">
                    <a16:rowId xmlns:a16="http://schemas.microsoft.com/office/drawing/2014/main" val="185190322"/>
                  </a:ext>
                </a:extLst>
              </a:tr>
              <a:tr h="313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Thin" pitchFamily="2" charset="77"/>
                        </a:rPr>
                        <a:t>4. Citatie van </a:t>
                      </a:r>
                      <a:r>
                        <a:rPr lang="nl-NL" sz="1400" b="0" i="0" baseline="0" dirty="0">
                          <a:latin typeface="Montserrat Thin" pitchFamily="2" charset="77"/>
                        </a:rPr>
                        <a:t>de dataset</a:t>
                      </a:r>
                      <a:endParaRPr lang="nl-NL" sz="1400" b="0" i="0" dirty="0">
                        <a:latin typeface="Montserrat Thin" pitchFamily="2" charset="77"/>
                      </a:endParaRPr>
                    </a:p>
                  </a:txBody>
                  <a:tcPr/>
                </a:tc>
                <a:tc>
                  <a:txBody>
                    <a:bodyPr/>
                    <a:lstStyle/>
                    <a:p>
                      <a:pPr algn="r"/>
                      <a:r>
                        <a:rPr lang="en-US" sz="1400" b="0" i="0" dirty="0">
                          <a:latin typeface="Montserrat Thin" pitchFamily="2" charset="77"/>
                        </a:rPr>
                        <a:t>10</a:t>
                      </a:r>
                      <a:endParaRPr lang="nl-NL" sz="1400" b="0" i="0" dirty="0">
                        <a:latin typeface="Montserrat Thin" pitchFamily="2" charset="77"/>
                      </a:endParaRPr>
                    </a:p>
                  </a:txBody>
                  <a:tcPr anchor="b"/>
                </a:tc>
                <a:extLst>
                  <a:ext uri="{0D108BD9-81ED-4DB2-BD59-A6C34878D82A}">
                    <a16:rowId xmlns:a16="http://schemas.microsoft.com/office/drawing/2014/main" val="594132601"/>
                  </a:ext>
                </a:extLst>
              </a:tr>
              <a:tr h="313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Thin" pitchFamily="2" charset="77"/>
                        </a:rPr>
                        <a:t>5. Categorieën</a:t>
                      </a:r>
                    </a:p>
                  </a:txBody>
                  <a:tcPr/>
                </a:tc>
                <a:tc>
                  <a:txBody>
                    <a:bodyPr/>
                    <a:lstStyle/>
                    <a:p>
                      <a:pPr algn="r"/>
                      <a:r>
                        <a:rPr lang="en-US" sz="1400" b="0" i="0" dirty="0">
                          <a:latin typeface="Montserrat Thin" pitchFamily="2" charset="77"/>
                        </a:rPr>
                        <a:t>11</a:t>
                      </a:r>
                      <a:endParaRPr lang="nl-NL" sz="1400" b="0" i="0" dirty="0">
                        <a:latin typeface="Montserrat Thin" pitchFamily="2" charset="77"/>
                      </a:endParaRPr>
                    </a:p>
                  </a:txBody>
                  <a:tcPr anchor="b"/>
                </a:tc>
                <a:extLst>
                  <a:ext uri="{0D108BD9-81ED-4DB2-BD59-A6C34878D82A}">
                    <a16:rowId xmlns:a16="http://schemas.microsoft.com/office/drawing/2014/main" val="1164955895"/>
                  </a:ext>
                </a:extLst>
              </a:tr>
              <a:tr h="313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400" b="0" i="0" dirty="0">
                        <a:latin typeface="Montserrat Thin" pitchFamily="2" charset="77"/>
                      </a:endParaRPr>
                    </a:p>
                  </a:txBody>
                  <a:tcPr/>
                </a:tc>
                <a:tc>
                  <a:txBody>
                    <a:bodyPr/>
                    <a:lstStyle/>
                    <a:p>
                      <a:pPr algn="r"/>
                      <a:endParaRPr lang="nl-NL" sz="1400" b="0" i="0" dirty="0">
                        <a:latin typeface="Montserrat Thin" pitchFamily="2" charset="77"/>
                      </a:endParaRPr>
                    </a:p>
                  </a:txBody>
                  <a:tcPr anchor="b"/>
                </a:tc>
                <a:extLst>
                  <a:ext uri="{0D108BD9-81ED-4DB2-BD59-A6C34878D82A}">
                    <a16:rowId xmlns:a16="http://schemas.microsoft.com/office/drawing/2014/main" val="4190362987"/>
                  </a:ext>
                </a:extLst>
              </a:tr>
              <a:tr h="313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Thin" pitchFamily="2" charset="77"/>
                        </a:rPr>
                        <a:t>Bijlagen</a:t>
                      </a:r>
                      <a:endParaRPr lang="nl-NL" sz="1400" b="0" i="0" dirty="0">
                        <a:solidFill>
                          <a:srgbClr val="803F98"/>
                        </a:solidFill>
                        <a:latin typeface="Montserrat Thin" pitchFamily="2" charset="77"/>
                      </a:endParaRPr>
                    </a:p>
                  </a:txBody>
                  <a:tcPr/>
                </a:tc>
                <a:tc>
                  <a:txBody>
                    <a:bodyPr/>
                    <a:lstStyle/>
                    <a:p>
                      <a:pPr algn="r"/>
                      <a:endParaRPr lang="nl-NL" sz="1400" b="0" i="0" dirty="0">
                        <a:latin typeface="Montserrat Thin" pitchFamily="2" charset="77"/>
                      </a:endParaRPr>
                    </a:p>
                  </a:txBody>
                  <a:tcPr anchor="b"/>
                </a:tc>
                <a:extLst>
                  <a:ext uri="{0D108BD9-81ED-4DB2-BD59-A6C34878D82A}">
                    <a16:rowId xmlns:a16="http://schemas.microsoft.com/office/drawing/2014/main" val="3882295753"/>
                  </a:ext>
                </a:extLst>
              </a:tr>
              <a:tr h="313140">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sz="1400" b="0" i="0" dirty="0">
                          <a:latin typeface="Montserrat Thin" pitchFamily="2" charset="77"/>
                        </a:rPr>
                        <a:t>  Versiegeschiedenis</a:t>
                      </a:r>
                    </a:p>
                  </a:txBody>
                  <a:tcPr/>
                </a:tc>
                <a:tc>
                  <a:txBody>
                    <a:bodyPr/>
                    <a:lstStyle/>
                    <a:p>
                      <a:pPr algn="r"/>
                      <a:r>
                        <a:rPr lang="en-US" sz="1400" b="0" i="0" dirty="0">
                          <a:latin typeface="Montserrat Thin" pitchFamily="2" charset="77"/>
                        </a:rPr>
                        <a:t>15</a:t>
                      </a:r>
                    </a:p>
                  </a:txBody>
                  <a:tcPr anchor="b"/>
                </a:tc>
                <a:extLst>
                  <a:ext uri="{0D108BD9-81ED-4DB2-BD59-A6C34878D82A}">
                    <a16:rowId xmlns:a16="http://schemas.microsoft.com/office/drawing/2014/main" val="3703797840"/>
                  </a:ext>
                </a:extLst>
              </a:tr>
              <a:tr h="3131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nl-NL" sz="1400" b="0" i="0" dirty="0">
                          <a:latin typeface="Montserrat Thin" pitchFamily="2" charset="77"/>
                        </a:rPr>
                        <a:t>Voorwaarden voor gebruik van deze publicatie</a:t>
                      </a:r>
                    </a:p>
                  </a:txBody>
                  <a:tcPr/>
                </a:tc>
                <a:tc>
                  <a:txBody>
                    <a:bodyPr/>
                    <a:lstStyle/>
                    <a:p>
                      <a:pPr algn="r"/>
                      <a:r>
                        <a:rPr lang="en-US" sz="1400" b="0" i="0" dirty="0">
                          <a:latin typeface="Montserrat Thin" pitchFamily="2" charset="77"/>
                        </a:rPr>
                        <a:t>16</a:t>
                      </a:r>
                    </a:p>
                  </a:txBody>
                  <a:tcPr anchor="b"/>
                </a:tc>
                <a:extLst>
                  <a:ext uri="{0D108BD9-81ED-4DB2-BD59-A6C34878D82A}">
                    <a16:rowId xmlns:a16="http://schemas.microsoft.com/office/drawing/2014/main" val="1387182297"/>
                  </a:ext>
                </a:extLst>
              </a:tr>
            </a:tbl>
          </a:graphicData>
        </a:graphic>
      </p:graphicFrame>
      <p:sp>
        <p:nvSpPr>
          <p:cNvPr id="7" name="Tijdelijke aanduiding voor dianummer 6">
            <a:extLst>
              <a:ext uri="{FF2B5EF4-FFF2-40B4-BE49-F238E27FC236}">
                <a16:creationId xmlns:a16="http://schemas.microsoft.com/office/drawing/2014/main" id="{A7C3568C-5488-6445-BABA-182AD8AA9C62}"/>
              </a:ext>
            </a:extLst>
          </p:cNvPr>
          <p:cNvSpPr>
            <a:spLocks noGrp="1"/>
          </p:cNvSpPr>
          <p:nvPr>
            <p:ph type="sldNum" sz="quarter" idx="12"/>
          </p:nvPr>
        </p:nvSpPr>
        <p:spPr/>
        <p:txBody>
          <a:bodyPr/>
          <a:lstStyle/>
          <a:p>
            <a:fld id="{AAA66DD6-215E-C146-902A-C6D08339E34D}" type="slidenum">
              <a:rPr lang="nl-NL" smtClean="0"/>
              <a:t>2</a:t>
            </a:fld>
            <a:endParaRPr lang="nl-NL"/>
          </a:p>
        </p:txBody>
      </p:sp>
    </p:spTree>
    <p:extLst>
      <p:ext uri="{BB962C8B-B14F-4D97-AF65-F5344CB8AC3E}">
        <p14:creationId xmlns:p14="http://schemas.microsoft.com/office/powerpoint/2010/main" val="401763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1. Databronnen </a:t>
            </a:r>
            <a:r>
              <a:rPr lang="nl-NL" sz="2400" dirty="0">
                <a:solidFill>
                  <a:srgbClr val="E05F30"/>
                </a:solidFill>
                <a:latin typeface="Montserrat Medium" pitchFamily="2" charset="77"/>
              </a:rPr>
              <a:t>en tot totstandkoming van de dataset</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8" name="Tijdelijke aanduiding voor inhoud 2">
            <a:extLst>
              <a:ext uri="{FF2B5EF4-FFF2-40B4-BE49-F238E27FC236}">
                <a16:creationId xmlns:a16="http://schemas.microsoft.com/office/drawing/2014/main" id="{3645BC6E-AF9A-0E46-A15F-829B32D9850E}"/>
              </a:ext>
            </a:extLst>
          </p:cNvPr>
          <p:cNvSpPr txBox="1">
            <a:spLocks/>
          </p:cNvSpPr>
          <p:nvPr/>
        </p:nvSpPr>
        <p:spPr>
          <a:xfrm>
            <a:off x="1596624" y="2580499"/>
            <a:ext cx="7297784" cy="314373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05F30"/>
              </a:buClr>
              <a:buNone/>
            </a:pPr>
            <a:endParaRPr lang="nl-NL" dirty="0">
              <a:latin typeface="Montserrat" pitchFamily="2" charset="77"/>
            </a:endParaRPr>
          </a:p>
        </p:txBody>
      </p:sp>
      <p:graphicFrame>
        <p:nvGraphicFramePr>
          <p:cNvPr id="9" name="Table 4">
            <a:extLst>
              <a:ext uri="{FF2B5EF4-FFF2-40B4-BE49-F238E27FC236}">
                <a16:creationId xmlns:a16="http://schemas.microsoft.com/office/drawing/2014/main" id="{51163163-FC97-C148-BD35-C4E46B9771AC}"/>
              </a:ext>
            </a:extLst>
          </p:cNvPr>
          <p:cNvGraphicFramePr>
            <a:graphicFrameLocks noGrp="1"/>
          </p:cNvGraphicFramePr>
          <p:nvPr>
            <p:extLst>
              <p:ext uri="{D42A27DB-BD31-4B8C-83A1-F6EECF244321}">
                <p14:modId xmlns:p14="http://schemas.microsoft.com/office/powerpoint/2010/main" val="1069444172"/>
              </p:ext>
            </p:extLst>
          </p:nvPr>
        </p:nvGraphicFramePr>
        <p:xfrm>
          <a:off x="2310740" y="2192353"/>
          <a:ext cx="7992888" cy="3920028"/>
        </p:xfrm>
        <a:graphic>
          <a:graphicData uri="http://schemas.openxmlformats.org/drawingml/2006/table">
            <a:tbl>
              <a:tblPr firstRow="1" bandRow="1">
                <a:tableStyleId>{5940675A-B579-460E-94D1-54222C63F5DA}</a:tableStyleId>
              </a:tblPr>
              <a:tblGrid>
                <a:gridCol w="1535930">
                  <a:extLst>
                    <a:ext uri="{9D8B030D-6E8A-4147-A177-3AD203B41FA5}">
                      <a16:colId xmlns:a16="http://schemas.microsoft.com/office/drawing/2014/main" val="2820098051"/>
                    </a:ext>
                  </a:extLst>
                </a:gridCol>
                <a:gridCol w="6456958">
                  <a:extLst>
                    <a:ext uri="{9D8B030D-6E8A-4147-A177-3AD203B41FA5}">
                      <a16:colId xmlns:a16="http://schemas.microsoft.com/office/drawing/2014/main" val="1349470379"/>
                    </a:ext>
                  </a:extLst>
                </a:gridCol>
              </a:tblGrid>
              <a:tr h="393121">
                <a:tc>
                  <a:txBody>
                    <a:bodyPr/>
                    <a:lstStyle/>
                    <a:p>
                      <a:r>
                        <a:rPr lang="nl-NL" sz="1400" b="0" i="0" dirty="0">
                          <a:latin typeface="Montserrat" pitchFamily="2" charset="77"/>
                        </a:rPr>
                        <a:t>CBS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Het Centraal</a:t>
                      </a:r>
                      <a:r>
                        <a:rPr lang="nl-NL" sz="1400" b="0" i="0" baseline="0" dirty="0">
                          <a:latin typeface="Montserrat" pitchFamily="2" charset="77"/>
                        </a:rPr>
                        <a:t> bureau voor de Statistiek publiceert openbare datasets die worden gebruikt voor data-analyses.</a:t>
                      </a:r>
                      <a:endParaRPr lang="nl-NL" sz="1400" b="0" i="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728744"/>
                  </a:ext>
                </a:extLst>
              </a:tr>
              <a:tr h="393121">
                <a:tc>
                  <a:txBody>
                    <a:bodyPr/>
                    <a:lstStyle/>
                    <a:p>
                      <a:r>
                        <a:rPr lang="nl-NL" sz="1400" b="0" i="0" dirty="0">
                          <a:latin typeface="Montserrat" pitchFamily="2" charset="77"/>
                        </a:rPr>
                        <a:t>DUO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400" b="0" i="0" dirty="0">
                          <a:latin typeface="Montserrat" pitchFamily="2" charset="77"/>
                        </a:rPr>
                        <a:t>Dienst Uitvoering Onderwijs biedt online</a:t>
                      </a:r>
                      <a:r>
                        <a:rPr lang="nl-NL" sz="1400" b="0" i="0" baseline="0" dirty="0">
                          <a:latin typeface="Montserrat" pitchFamily="2" charset="77"/>
                        </a:rPr>
                        <a:t> datasets aan.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2023494"/>
                  </a:ext>
                </a:extLst>
              </a:tr>
              <a:tr h="393121">
                <a:tc>
                  <a:txBody>
                    <a:bodyPr/>
                    <a:lstStyle/>
                    <a:p>
                      <a:r>
                        <a:rPr lang="nl-NL" sz="1400" b="0" i="0" dirty="0">
                          <a:latin typeface="Montserrat" pitchFamily="2" charset="77"/>
                        </a:rPr>
                        <a:t>IO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pitchFamily="2" charset="77"/>
                        </a:rPr>
                        <a:t>Het</a:t>
                      </a:r>
                      <a:r>
                        <a:rPr lang="nl-NL" sz="1400" b="0" i="0" baseline="0" dirty="0">
                          <a:latin typeface="Montserrat" pitchFamily="2" charset="77"/>
                        </a:rPr>
                        <a:t> </a:t>
                      </a:r>
                      <a:r>
                        <a:rPr lang="nl-NL" sz="1400" b="0" i="0" dirty="0">
                          <a:latin typeface="Montserrat" pitchFamily="2" charset="77"/>
                        </a:rPr>
                        <a:t>International Office van de universiteit/hogeschool</a:t>
                      </a:r>
                      <a:r>
                        <a:rPr lang="nl-NL" sz="1400" b="0" i="0" baseline="0" dirty="0">
                          <a:latin typeface="Montserrat" pitchFamily="2" charset="77"/>
                        </a:rPr>
                        <a:t> levert data over de internationale studenten die via het IO zijn aangemeld.</a:t>
                      </a:r>
                      <a:endParaRPr lang="nl-NL" sz="1400" b="0" i="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83453547"/>
                  </a:ext>
                </a:extLst>
              </a:tr>
              <a:tr h="393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pitchFamily="2" charset="77"/>
                        </a:rPr>
                        <a:t>ETC.</a:t>
                      </a:r>
                    </a:p>
                    <a:p>
                      <a:endParaRPr lang="nl-NL" sz="1400" b="0" i="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pitchFamily="2" charset="77"/>
                        </a:rPr>
                        <a:t>Toelichting op instantie en welke data zij het analytics team leveren.</a:t>
                      </a:r>
                    </a:p>
                    <a:p>
                      <a:endParaRPr lang="nl-NL" sz="1400" b="0" i="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4755208"/>
                  </a:ext>
                </a:extLst>
              </a:tr>
              <a:tr h="393121">
                <a:tc>
                  <a:txBody>
                    <a:bodyPr/>
                    <a:lstStyle/>
                    <a:p>
                      <a:r>
                        <a:rPr lang="nl-NL" sz="1400" b="0" i="0" dirty="0">
                          <a:latin typeface="Montserrat" pitchFamily="2" charset="77"/>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dirty="0">
                          <a:latin typeface="Montserrat" pitchFamily="2" charset="77"/>
                        </a:rPr>
                        <a:t> </a:t>
                      </a:r>
                    </a:p>
                    <a:p>
                      <a:endParaRPr lang="nl-NL" sz="1400" b="0" i="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41255524"/>
                  </a:ext>
                </a:extLst>
              </a:tr>
              <a:tr h="668025">
                <a:tc>
                  <a:txBody>
                    <a:bodyPr/>
                    <a:lstStyle/>
                    <a:p>
                      <a:endParaRPr lang="nl-NL" sz="1400" b="0" i="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400" b="0" i="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6367194"/>
                  </a:ext>
                </a:extLst>
              </a:tr>
              <a:tr h="393121">
                <a:tc>
                  <a:txBody>
                    <a:bodyPr/>
                    <a:lstStyle/>
                    <a:p>
                      <a:endParaRPr lang="nl-NL" sz="1400" b="0" i="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1400" b="0" i="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17195233"/>
                  </a:ext>
                </a:extLst>
              </a:tr>
              <a:tr h="393121">
                <a:tc>
                  <a:txBody>
                    <a:bodyPr/>
                    <a:lstStyle/>
                    <a:p>
                      <a:endParaRPr lang="nl-NL" sz="1400" b="0" i="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1400" b="0" i="0" dirty="0">
                        <a:latin typeface="Montserrat" pitchFamily="2" charset="77"/>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157293"/>
                  </a:ext>
                </a:extLst>
              </a:tr>
            </a:tbl>
          </a:graphicData>
        </a:graphic>
      </p:graphicFrame>
      <p:sp>
        <p:nvSpPr>
          <p:cNvPr id="3" name="Tekstvak 2">
            <a:extLst>
              <a:ext uri="{FF2B5EF4-FFF2-40B4-BE49-F238E27FC236}">
                <a16:creationId xmlns:a16="http://schemas.microsoft.com/office/drawing/2014/main" id="{733BE1C6-3484-9443-990F-8F0B2652C8DB}"/>
              </a:ext>
            </a:extLst>
          </p:cNvPr>
          <p:cNvSpPr txBox="1"/>
          <p:nvPr/>
        </p:nvSpPr>
        <p:spPr>
          <a:xfrm>
            <a:off x="2310740" y="1331037"/>
            <a:ext cx="7180171" cy="584775"/>
          </a:xfrm>
          <a:prstGeom prst="rect">
            <a:avLst/>
          </a:prstGeom>
          <a:noFill/>
        </p:spPr>
        <p:txBody>
          <a:bodyPr wrap="none" rtlCol="0">
            <a:spAutoFit/>
          </a:bodyPr>
          <a:lstStyle/>
          <a:p>
            <a:r>
              <a:rPr lang="nl-NL" sz="1600" b="1" dirty="0">
                <a:latin typeface="Montserrat" pitchFamily="2" charset="77"/>
              </a:rPr>
              <a:t>Wij maken gebruik van databronnen van de volgende instanties.</a:t>
            </a:r>
          </a:p>
          <a:p>
            <a:endParaRPr lang="nl-NL" sz="1600" b="1" dirty="0">
              <a:latin typeface="Montserrat" pitchFamily="2" charset="77"/>
            </a:endParaRPr>
          </a:p>
        </p:txBody>
      </p:sp>
      <p:sp>
        <p:nvSpPr>
          <p:cNvPr id="4" name="Tijdelijke aanduiding voor dianummer 3">
            <a:extLst>
              <a:ext uri="{FF2B5EF4-FFF2-40B4-BE49-F238E27FC236}">
                <a16:creationId xmlns:a16="http://schemas.microsoft.com/office/drawing/2014/main" id="{FCDDAC5F-D600-B940-8FB7-33BFF615A94D}"/>
              </a:ext>
            </a:extLst>
          </p:cNvPr>
          <p:cNvSpPr>
            <a:spLocks noGrp="1"/>
          </p:cNvSpPr>
          <p:nvPr>
            <p:ph type="sldNum" sz="quarter" idx="12"/>
          </p:nvPr>
        </p:nvSpPr>
        <p:spPr/>
        <p:txBody>
          <a:bodyPr/>
          <a:lstStyle/>
          <a:p>
            <a:fld id="{AAA66DD6-215E-C146-902A-C6D08339E34D}" type="slidenum">
              <a:rPr lang="nl-NL" smtClean="0"/>
              <a:t>3</a:t>
            </a:fld>
            <a:endParaRPr lang="nl-NL"/>
          </a:p>
        </p:txBody>
      </p:sp>
    </p:spTree>
    <p:extLst>
      <p:ext uri="{BB962C8B-B14F-4D97-AF65-F5344CB8AC3E}">
        <p14:creationId xmlns:p14="http://schemas.microsoft.com/office/powerpoint/2010/main" val="338624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2. Samenstelling van de dataset </a:t>
            </a:r>
            <a:r>
              <a:rPr lang="nl-NL" sz="2400" dirty="0">
                <a:solidFill>
                  <a:srgbClr val="E05F30"/>
                </a:solidFill>
                <a:latin typeface="Montserrat Medium" pitchFamily="2" charset="77"/>
              </a:rPr>
              <a:t>Soorten data</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3" name="Tekstvak 2">
            <a:extLst>
              <a:ext uri="{FF2B5EF4-FFF2-40B4-BE49-F238E27FC236}">
                <a16:creationId xmlns:a16="http://schemas.microsoft.com/office/drawing/2014/main" id="{733BE1C6-3484-9443-990F-8F0B2652C8DB}"/>
              </a:ext>
            </a:extLst>
          </p:cNvPr>
          <p:cNvSpPr txBox="1"/>
          <p:nvPr/>
        </p:nvSpPr>
        <p:spPr>
          <a:xfrm>
            <a:off x="2310740" y="1331037"/>
            <a:ext cx="9040145" cy="830997"/>
          </a:xfrm>
          <a:prstGeom prst="rect">
            <a:avLst/>
          </a:prstGeom>
          <a:noFill/>
        </p:spPr>
        <p:txBody>
          <a:bodyPr wrap="square" rtlCol="0">
            <a:spAutoFit/>
          </a:bodyPr>
          <a:lstStyle/>
          <a:p>
            <a:r>
              <a:rPr lang="nl-NL" sz="1600" b="1" dirty="0">
                <a:latin typeface="Montserrat" pitchFamily="2" charset="77"/>
              </a:rPr>
              <a:t>Als basis voor </a:t>
            </a:r>
            <a:r>
              <a:rPr lang="nl-NL" sz="1400" b="1" dirty="0">
                <a:latin typeface="Montserrat" pitchFamily="2" charset="77"/>
              </a:rPr>
              <a:t>verschillende</a:t>
            </a:r>
            <a:r>
              <a:rPr lang="nl-NL" sz="1600" b="1" dirty="0">
                <a:latin typeface="Montserrat" pitchFamily="2" charset="77"/>
              </a:rPr>
              <a:t> soorten analyses, beleidsontwikkeling en wetenschappelijk onderzoek zijn de volgende soorten data verzameld:</a:t>
            </a:r>
          </a:p>
          <a:p>
            <a:endParaRPr lang="nl-NL" sz="1600" b="1" dirty="0">
              <a:latin typeface="Montserrat" pitchFamily="2" charset="77"/>
            </a:endParaRPr>
          </a:p>
        </p:txBody>
      </p:sp>
      <p:pic>
        <p:nvPicPr>
          <p:cNvPr id="10" name="Afbeelding 9">
            <a:extLst>
              <a:ext uri="{FF2B5EF4-FFF2-40B4-BE49-F238E27FC236}">
                <a16:creationId xmlns:a16="http://schemas.microsoft.com/office/drawing/2014/main" id="{54AC9705-DD02-0349-A706-A98C3E6FA355}"/>
              </a:ext>
            </a:extLst>
          </p:cNvPr>
          <p:cNvPicPr>
            <a:picLocks noChangeAspect="1"/>
          </p:cNvPicPr>
          <p:nvPr/>
        </p:nvPicPr>
        <p:blipFill>
          <a:blip r:embed="rId4"/>
          <a:stretch>
            <a:fillRect/>
          </a:stretch>
        </p:blipFill>
        <p:spPr>
          <a:xfrm>
            <a:off x="2025845" y="2217114"/>
            <a:ext cx="730532" cy="706448"/>
          </a:xfrm>
          <a:prstGeom prst="rect">
            <a:avLst/>
          </a:prstGeom>
        </p:spPr>
      </p:pic>
      <p:sp>
        <p:nvSpPr>
          <p:cNvPr id="11" name="Tekstvak 10">
            <a:extLst>
              <a:ext uri="{FF2B5EF4-FFF2-40B4-BE49-F238E27FC236}">
                <a16:creationId xmlns:a16="http://schemas.microsoft.com/office/drawing/2014/main" id="{ADD9A80F-C4A5-FB4F-8F62-586E9D047DB2}"/>
              </a:ext>
            </a:extLst>
          </p:cNvPr>
          <p:cNvSpPr txBox="1"/>
          <p:nvPr/>
        </p:nvSpPr>
        <p:spPr>
          <a:xfrm>
            <a:off x="3021358" y="2284575"/>
            <a:ext cx="3075597" cy="738664"/>
          </a:xfrm>
          <a:prstGeom prst="rect">
            <a:avLst/>
          </a:prstGeom>
          <a:noFill/>
        </p:spPr>
        <p:txBody>
          <a:bodyPr wrap="square" rtlCol="0">
            <a:spAutoFit/>
          </a:bodyPr>
          <a:lstStyle/>
          <a:p>
            <a:pPr algn="r"/>
            <a:r>
              <a:rPr lang="nl-NL" sz="1400" i="1" dirty="0">
                <a:latin typeface="Montserrat" pitchFamily="2" charset="77"/>
              </a:rPr>
              <a:t>Geslacht</a:t>
            </a:r>
          </a:p>
          <a:p>
            <a:pPr algn="r"/>
            <a:r>
              <a:rPr lang="nl-NL" sz="1400" i="1" dirty="0">
                <a:latin typeface="Montserrat" pitchFamily="2" charset="77"/>
              </a:rPr>
              <a:t>Leeftijd op 1 oktober</a:t>
            </a:r>
          </a:p>
          <a:p>
            <a:pPr algn="r"/>
            <a:r>
              <a:rPr lang="nl-NL" sz="1400" i="1" dirty="0">
                <a:latin typeface="Montserrat" pitchFamily="2" charset="77"/>
              </a:rPr>
              <a:t>Etc.</a:t>
            </a:r>
          </a:p>
        </p:txBody>
      </p:sp>
      <p:sp>
        <p:nvSpPr>
          <p:cNvPr id="12" name="Tekstvak 11">
            <a:extLst>
              <a:ext uri="{FF2B5EF4-FFF2-40B4-BE49-F238E27FC236}">
                <a16:creationId xmlns:a16="http://schemas.microsoft.com/office/drawing/2014/main" id="{C494A2AC-582E-D24C-8BD3-DEB0AF70E0F8}"/>
              </a:ext>
            </a:extLst>
          </p:cNvPr>
          <p:cNvSpPr txBox="1"/>
          <p:nvPr/>
        </p:nvSpPr>
        <p:spPr>
          <a:xfrm>
            <a:off x="6642530" y="2292782"/>
            <a:ext cx="2764370" cy="954107"/>
          </a:xfrm>
          <a:prstGeom prst="rect">
            <a:avLst/>
          </a:prstGeom>
          <a:noFill/>
        </p:spPr>
        <p:txBody>
          <a:bodyPr wrap="square" rtlCol="0">
            <a:spAutoFit/>
          </a:bodyPr>
          <a:lstStyle/>
          <a:p>
            <a:r>
              <a:rPr lang="nl-NL" sz="1400" i="1" dirty="0">
                <a:latin typeface="Montserrat" pitchFamily="2" charset="77"/>
              </a:rPr>
              <a:t>Geografische spreiding (GIS)</a:t>
            </a:r>
          </a:p>
          <a:p>
            <a:r>
              <a:rPr lang="nl-NL" sz="1400" i="1" dirty="0">
                <a:latin typeface="Montserrat" pitchFamily="2" charset="77"/>
              </a:rPr>
              <a:t>Kwaliteit scholen</a:t>
            </a:r>
          </a:p>
          <a:p>
            <a:r>
              <a:rPr lang="nl-NL" sz="1400" i="1" dirty="0">
                <a:latin typeface="Montserrat" pitchFamily="2" charset="77"/>
              </a:rPr>
              <a:t>Etc. </a:t>
            </a:r>
          </a:p>
          <a:p>
            <a:r>
              <a:rPr lang="nl-NL" sz="1400" i="1" dirty="0">
                <a:latin typeface="Montserrat" pitchFamily="2" charset="77"/>
              </a:rPr>
              <a:t> </a:t>
            </a:r>
            <a:endParaRPr lang="nl-NL" sz="1400" i="1" dirty="0">
              <a:solidFill>
                <a:srgbClr val="2374C4"/>
              </a:solidFill>
              <a:latin typeface="Montserrat" pitchFamily="2" charset="77"/>
            </a:endParaRPr>
          </a:p>
        </p:txBody>
      </p:sp>
      <p:pic>
        <p:nvPicPr>
          <p:cNvPr id="13" name="Afbeelding 12">
            <a:extLst>
              <a:ext uri="{FF2B5EF4-FFF2-40B4-BE49-F238E27FC236}">
                <a16:creationId xmlns:a16="http://schemas.microsoft.com/office/drawing/2014/main" id="{077BC60A-5D9C-3A49-A891-F261CDB7E9E2}"/>
              </a:ext>
            </a:extLst>
          </p:cNvPr>
          <p:cNvPicPr>
            <a:picLocks noChangeAspect="1"/>
          </p:cNvPicPr>
          <p:nvPr/>
        </p:nvPicPr>
        <p:blipFill>
          <a:blip r:embed="rId5"/>
          <a:stretch>
            <a:fillRect/>
          </a:stretch>
        </p:blipFill>
        <p:spPr>
          <a:xfrm>
            <a:off x="9794447" y="2279991"/>
            <a:ext cx="922332" cy="688971"/>
          </a:xfrm>
          <a:prstGeom prst="rect">
            <a:avLst/>
          </a:prstGeom>
        </p:spPr>
      </p:pic>
      <p:sp>
        <p:nvSpPr>
          <p:cNvPr id="14" name="Tekstvak 13">
            <a:extLst>
              <a:ext uri="{FF2B5EF4-FFF2-40B4-BE49-F238E27FC236}">
                <a16:creationId xmlns:a16="http://schemas.microsoft.com/office/drawing/2014/main" id="{0EFEAFED-78B0-6240-86A6-BFD0C5C7D830}"/>
              </a:ext>
            </a:extLst>
          </p:cNvPr>
          <p:cNvSpPr txBox="1"/>
          <p:nvPr/>
        </p:nvSpPr>
        <p:spPr>
          <a:xfrm>
            <a:off x="4687237" y="3077612"/>
            <a:ext cx="1465466" cy="338554"/>
          </a:xfrm>
          <a:prstGeom prst="rect">
            <a:avLst/>
          </a:prstGeom>
          <a:noFill/>
        </p:spPr>
        <p:txBody>
          <a:bodyPr wrap="none" rtlCol="0">
            <a:spAutoFit/>
          </a:bodyPr>
          <a:lstStyle/>
          <a:p>
            <a:r>
              <a:rPr lang="nl-NL" sz="1600" b="1" dirty="0">
                <a:latin typeface="Montserrat" pitchFamily="2" charset="77"/>
              </a:rPr>
              <a:t>Demografie</a:t>
            </a:r>
            <a:endParaRPr lang="nl-NL" sz="1400" b="1" dirty="0">
              <a:latin typeface="Montserrat" pitchFamily="2" charset="77"/>
            </a:endParaRPr>
          </a:p>
        </p:txBody>
      </p:sp>
      <p:sp>
        <p:nvSpPr>
          <p:cNvPr id="15" name="Tekstvak 14">
            <a:extLst>
              <a:ext uri="{FF2B5EF4-FFF2-40B4-BE49-F238E27FC236}">
                <a16:creationId xmlns:a16="http://schemas.microsoft.com/office/drawing/2014/main" id="{E750976A-3483-2946-86B9-DF73FCB4FCE3}"/>
              </a:ext>
            </a:extLst>
          </p:cNvPr>
          <p:cNvSpPr txBox="1"/>
          <p:nvPr/>
        </p:nvSpPr>
        <p:spPr>
          <a:xfrm>
            <a:off x="2965612" y="3453651"/>
            <a:ext cx="3187091" cy="338554"/>
          </a:xfrm>
          <a:prstGeom prst="rect">
            <a:avLst/>
          </a:prstGeom>
          <a:noFill/>
        </p:spPr>
        <p:txBody>
          <a:bodyPr wrap="none" rtlCol="0">
            <a:spAutoFit/>
          </a:bodyPr>
          <a:lstStyle/>
          <a:p>
            <a:r>
              <a:rPr lang="nl-NL" sz="1600" b="1" dirty="0">
                <a:latin typeface="Montserrat" pitchFamily="2" charset="77"/>
              </a:rPr>
              <a:t>Vooropleiding &amp; aansluiting</a:t>
            </a:r>
          </a:p>
        </p:txBody>
      </p:sp>
      <p:sp>
        <p:nvSpPr>
          <p:cNvPr id="16" name="Tekstvak 15">
            <a:extLst>
              <a:ext uri="{FF2B5EF4-FFF2-40B4-BE49-F238E27FC236}">
                <a16:creationId xmlns:a16="http://schemas.microsoft.com/office/drawing/2014/main" id="{A21C6283-2AD0-FE43-9770-0F5C9EA1E4B4}"/>
              </a:ext>
            </a:extLst>
          </p:cNvPr>
          <p:cNvSpPr txBox="1"/>
          <p:nvPr/>
        </p:nvSpPr>
        <p:spPr>
          <a:xfrm>
            <a:off x="2629238" y="3832291"/>
            <a:ext cx="3523465" cy="738664"/>
          </a:xfrm>
          <a:prstGeom prst="rect">
            <a:avLst/>
          </a:prstGeom>
          <a:noFill/>
        </p:spPr>
        <p:txBody>
          <a:bodyPr wrap="square" rtlCol="0">
            <a:spAutoFit/>
          </a:bodyPr>
          <a:lstStyle/>
          <a:p>
            <a:pPr algn="r"/>
            <a:r>
              <a:rPr lang="nl-NL" sz="1400" i="1" dirty="0">
                <a:latin typeface="Montserrat" pitchFamily="2" charset="77"/>
              </a:rPr>
              <a:t>Profielkeuze</a:t>
            </a:r>
          </a:p>
          <a:p>
            <a:pPr algn="r"/>
            <a:r>
              <a:rPr lang="nl-NL" sz="1400" i="1" dirty="0">
                <a:latin typeface="Montserrat" pitchFamily="2" charset="77"/>
              </a:rPr>
              <a:t>Vooropleiding en onderwijsinstelling</a:t>
            </a:r>
          </a:p>
          <a:p>
            <a:pPr algn="r"/>
            <a:r>
              <a:rPr lang="nl-NL" sz="1400" i="1" dirty="0">
                <a:latin typeface="Montserrat" pitchFamily="2" charset="77"/>
              </a:rPr>
              <a:t>Etc.</a:t>
            </a:r>
          </a:p>
        </p:txBody>
      </p:sp>
      <p:sp>
        <p:nvSpPr>
          <p:cNvPr id="17" name="Tekstvak 16">
            <a:extLst>
              <a:ext uri="{FF2B5EF4-FFF2-40B4-BE49-F238E27FC236}">
                <a16:creationId xmlns:a16="http://schemas.microsoft.com/office/drawing/2014/main" id="{A3A04E8C-3B9C-9649-93ED-9CAE5F38A72A}"/>
              </a:ext>
            </a:extLst>
          </p:cNvPr>
          <p:cNvSpPr txBox="1"/>
          <p:nvPr/>
        </p:nvSpPr>
        <p:spPr>
          <a:xfrm>
            <a:off x="6642530" y="3101425"/>
            <a:ext cx="1164101" cy="338554"/>
          </a:xfrm>
          <a:prstGeom prst="rect">
            <a:avLst/>
          </a:prstGeom>
          <a:noFill/>
        </p:spPr>
        <p:txBody>
          <a:bodyPr wrap="none" rtlCol="0">
            <a:spAutoFit/>
          </a:bodyPr>
          <a:lstStyle/>
          <a:p>
            <a:r>
              <a:rPr lang="nl-NL" sz="1600" b="1" dirty="0">
                <a:latin typeface="Montserrat" pitchFamily="2" charset="77"/>
              </a:rPr>
              <a:t>Instroom</a:t>
            </a:r>
            <a:endParaRPr lang="nl-NL" sz="1400" b="1" dirty="0">
              <a:latin typeface="Montserrat" pitchFamily="2" charset="77"/>
            </a:endParaRPr>
          </a:p>
        </p:txBody>
      </p:sp>
      <p:sp>
        <p:nvSpPr>
          <p:cNvPr id="18" name="Tekstvak 17">
            <a:extLst>
              <a:ext uri="{FF2B5EF4-FFF2-40B4-BE49-F238E27FC236}">
                <a16:creationId xmlns:a16="http://schemas.microsoft.com/office/drawing/2014/main" id="{E7FBCCA4-BA4A-5A41-BD8F-D2E9BF721AAA}"/>
              </a:ext>
            </a:extLst>
          </p:cNvPr>
          <p:cNvSpPr txBox="1"/>
          <p:nvPr/>
        </p:nvSpPr>
        <p:spPr>
          <a:xfrm>
            <a:off x="6642530" y="3442391"/>
            <a:ext cx="3586221" cy="338554"/>
          </a:xfrm>
          <a:prstGeom prst="rect">
            <a:avLst/>
          </a:prstGeom>
          <a:noFill/>
        </p:spPr>
        <p:txBody>
          <a:bodyPr wrap="square" rtlCol="0">
            <a:spAutoFit/>
          </a:bodyPr>
          <a:lstStyle/>
          <a:p>
            <a:r>
              <a:rPr lang="nl-NL" sz="1600" b="1" dirty="0">
                <a:latin typeface="Montserrat" pitchFamily="2" charset="77"/>
              </a:rPr>
              <a:t>Studiesucces &amp; tevredenheid</a:t>
            </a:r>
          </a:p>
        </p:txBody>
      </p:sp>
      <p:sp>
        <p:nvSpPr>
          <p:cNvPr id="19" name="Tekstvak 18">
            <a:extLst>
              <a:ext uri="{FF2B5EF4-FFF2-40B4-BE49-F238E27FC236}">
                <a16:creationId xmlns:a16="http://schemas.microsoft.com/office/drawing/2014/main" id="{A04AA19C-3D90-694B-9853-A8F2BA232D64}"/>
              </a:ext>
            </a:extLst>
          </p:cNvPr>
          <p:cNvSpPr txBox="1"/>
          <p:nvPr/>
        </p:nvSpPr>
        <p:spPr>
          <a:xfrm>
            <a:off x="6642530" y="3809848"/>
            <a:ext cx="2771515" cy="738664"/>
          </a:xfrm>
          <a:prstGeom prst="rect">
            <a:avLst/>
          </a:prstGeom>
          <a:noFill/>
        </p:spPr>
        <p:txBody>
          <a:bodyPr wrap="square" rtlCol="0">
            <a:spAutoFit/>
          </a:bodyPr>
          <a:lstStyle/>
          <a:p>
            <a:r>
              <a:rPr lang="nl-NL" sz="1400" i="1" dirty="0">
                <a:latin typeface="Montserrat" pitchFamily="2" charset="77"/>
              </a:rPr>
              <a:t>Eindexamencijfers</a:t>
            </a:r>
          </a:p>
          <a:p>
            <a:r>
              <a:rPr lang="nl-NL" sz="1400" i="1" dirty="0">
                <a:latin typeface="Montserrat" pitchFamily="2" charset="77"/>
              </a:rPr>
              <a:t>Uitslagen taaltoets </a:t>
            </a:r>
          </a:p>
          <a:p>
            <a:r>
              <a:rPr lang="nl-NL" sz="1400" i="1" dirty="0">
                <a:latin typeface="Montserrat" pitchFamily="2" charset="77"/>
              </a:rPr>
              <a:t>Etc.</a:t>
            </a:r>
          </a:p>
        </p:txBody>
      </p:sp>
      <p:pic>
        <p:nvPicPr>
          <p:cNvPr id="21" name="Afbeelding 20">
            <a:extLst>
              <a:ext uri="{FF2B5EF4-FFF2-40B4-BE49-F238E27FC236}">
                <a16:creationId xmlns:a16="http://schemas.microsoft.com/office/drawing/2014/main" id="{A529FD61-BA75-9B43-9D46-FA1627B71F21}"/>
              </a:ext>
            </a:extLst>
          </p:cNvPr>
          <p:cNvPicPr>
            <a:picLocks noChangeAspect="1"/>
          </p:cNvPicPr>
          <p:nvPr/>
        </p:nvPicPr>
        <p:blipFill>
          <a:blip r:embed="rId6"/>
          <a:stretch>
            <a:fillRect/>
          </a:stretch>
        </p:blipFill>
        <p:spPr>
          <a:xfrm>
            <a:off x="9919391" y="4577415"/>
            <a:ext cx="1015259" cy="759158"/>
          </a:xfrm>
          <a:prstGeom prst="rect">
            <a:avLst/>
          </a:prstGeom>
        </p:spPr>
      </p:pic>
      <p:sp>
        <p:nvSpPr>
          <p:cNvPr id="22" name="Tekstvak 21">
            <a:extLst>
              <a:ext uri="{FF2B5EF4-FFF2-40B4-BE49-F238E27FC236}">
                <a16:creationId xmlns:a16="http://schemas.microsoft.com/office/drawing/2014/main" id="{A84B7ADC-07D3-3045-8804-22331571D93A}"/>
              </a:ext>
            </a:extLst>
          </p:cNvPr>
          <p:cNvSpPr txBox="1"/>
          <p:nvPr/>
        </p:nvSpPr>
        <p:spPr>
          <a:xfrm>
            <a:off x="2025845" y="5508126"/>
            <a:ext cx="9035445" cy="1169551"/>
          </a:xfrm>
          <a:prstGeom prst="rect">
            <a:avLst/>
          </a:prstGeom>
          <a:noFill/>
          <a:ln>
            <a:solidFill>
              <a:schemeClr val="bg1">
                <a:lumMod val="85000"/>
              </a:schemeClr>
            </a:solidFill>
          </a:ln>
        </p:spPr>
        <p:txBody>
          <a:bodyPr wrap="square" rtlCol="0">
            <a:spAutoFit/>
          </a:bodyPr>
          <a:lstStyle>
            <a:defPPr>
              <a:defRPr lang="nl-NL"/>
            </a:defPPr>
            <a:lvl1pPr>
              <a:defRPr sz="1100" i="1"/>
            </a:lvl1pPr>
          </a:lstStyle>
          <a:p>
            <a:r>
              <a:rPr lang="nl-NL" sz="1400" i="0" dirty="0">
                <a:solidFill>
                  <a:schemeClr val="tx1">
                    <a:lumMod val="65000"/>
                    <a:lumOff val="35000"/>
                  </a:schemeClr>
                </a:solidFill>
                <a:latin typeface="Montserrat Thin" pitchFamily="2" charset="77"/>
              </a:rPr>
              <a:t>Bijzondere persoonsgegevens</a:t>
            </a:r>
          </a:p>
          <a:p>
            <a:r>
              <a:rPr lang="nl-NL" sz="1400" i="0" dirty="0">
                <a:solidFill>
                  <a:schemeClr val="tx1">
                    <a:lumMod val="65000"/>
                    <a:lumOff val="35000"/>
                  </a:schemeClr>
                </a:solidFill>
                <a:latin typeface="Montserrat Thin" pitchFamily="2" charset="77"/>
              </a:rPr>
              <a:t>Opgenomen in de dataset voor wetenschappelijk onderzoek, maar niet gebruikt in analyses binnen het project. Het gebruiken van deze gegevens is alleen toegestaan met toestemming van de student.</a:t>
            </a:r>
          </a:p>
          <a:p>
            <a:pPr marL="171450" indent="-171450">
              <a:buFont typeface="Arial" panose="020B0604020202020204" pitchFamily="34" charset="0"/>
              <a:buChar char="•"/>
            </a:pPr>
            <a:r>
              <a:rPr lang="nl-NL" sz="1400" i="0" dirty="0">
                <a:solidFill>
                  <a:schemeClr val="tx1">
                    <a:lumMod val="65000"/>
                    <a:lumOff val="35000"/>
                  </a:schemeClr>
                </a:solidFill>
                <a:latin typeface="Montserrat Thin" pitchFamily="2" charset="77"/>
              </a:rPr>
              <a:t>Eerste generatie &amp; etniciteit, geboorteland</a:t>
            </a:r>
          </a:p>
          <a:p>
            <a:pPr marL="171450" indent="-171450">
              <a:buFont typeface="Arial" charset="0"/>
              <a:buChar char="•"/>
            </a:pPr>
            <a:r>
              <a:rPr lang="nl-NL" sz="1400" i="0" dirty="0">
                <a:solidFill>
                  <a:schemeClr val="tx1">
                    <a:lumMod val="65000"/>
                    <a:lumOff val="35000"/>
                  </a:schemeClr>
                </a:solidFill>
                <a:latin typeface="Montserrat Thin" pitchFamily="2" charset="77"/>
              </a:rPr>
              <a:t>Functiebeperking &amp; Voorzieningen</a:t>
            </a:r>
          </a:p>
        </p:txBody>
      </p:sp>
      <p:sp>
        <p:nvSpPr>
          <p:cNvPr id="4" name="Tijdelijke aanduiding voor dianummer 3">
            <a:extLst>
              <a:ext uri="{FF2B5EF4-FFF2-40B4-BE49-F238E27FC236}">
                <a16:creationId xmlns:a16="http://schemas.microsoft.com/office/drawing/2014/main" id="{83D9DFA9-A061-DE43-B963-03CF7070FB96}"/>
              </a:ext>
            </a:extLst>
          </p:cNvPr>
          <p:cNvSpPr>
            <a:spLocks noGrp="1"/>
          </p:cNvSpPr>
          <p:nvPr>
            <p:ph type="sldNum" sz="quarter" idx="12"/>
          </p:nvPr>
        </p:nvSpPr>
        <p:spPr/>
        <p:txBody>
          <a:bodyPr/>
          <a:lstStyle/>
          <a:p>
            <a:fld id="{AAA66DD6-215E-C146-902A-C6D08339E34D}" type="slidenum">
              <a:rPr lang="nl-NL" smtClean="0"/>
              <a:t>4</a:t>
            </a:fld>
            <a:endParaRPr lang="nl-NL"/>
          </a:p>
        </p:txBody>
      </p:sp>
      <p:pic>
        <p:nvPicPr>
          <p:cNvPr id="7" name="Afbeelding 6">
            <a:extLst>
              <a:ext uri="{FF2B5EF4-FFF2-40B4-BE49-F238E27FC236}">
                <a16:creationId xmlns:a16="http://schemas.microsoft.com/office/drawing/2014/main" id="{BA4170BA-79F5-2543-A5A9-BC90FAC91C8D}"/>
              </a:ext>
            </a:extLst>
          </p:cNvPr>
          <p:cNvPicPr>
            <a:picLocks noChangeAspect="1"/>
          </p:cNvPicPr>
          <p:nvPr/>
        </p:nvPicPr>
        <p:blipFill>
          <a:blip r:embed="rId7"/>
          <a:stretch>
            <a:fillRect/>
          </a:stretch>
        </p:blipFill>
        <p:spPr>
          <a:xfrm>
            <a:off x="2075500" y="4398762"/>
            <a:ext cx="864640" cy="786037"/>
          </a:xfrm>
          <a:prstGeom prst="rect">
            <a:avLst/>
          </a:prstGeom>
        </p:spPr>
      </p:pic>
    </p:spTree>
    <p:extLst>
      <p:ext uri="{BB962C8B-B14F-4D97-AF65-F5344CB8AC3E}">
        <p14:creationId xmlns:p14="http://schemas.microsoft.com/office/powerpoint/2010/main" val="105554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2. Samenstelling van de dataset - </a:t>
            </a:r>
            <a:r>
              <a:rPr lang="nl-NL" sz="2400" dirty="0">
                <a:solidFill>
                  <a:srgbClr val="E05F30"/>
                </a:solidFill>
                <a:latin typeface="Montserrat Medium" pitchFamily="2" charset="77"/>
              </a:rPr>
              <a:t>Selectie</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10" name="Tekstvak 9">
            <a:extLst>
              <a:ext uri="{FF2B5EF4-FFF2-40B4-BE49-F238E27FC236}">
                <a16:creationId xmlns:a16="http://schemas.microsoft.com/office/drawing/2014/main" id="{B1293BA1-99F8-844E-A8D2-58151464572A}"/>
              </a:ext>
            </a:extLst>
          </p:cNvPr>
          <p:cNvSpPr txBox="1"/>
          <p:nvPr/>
        </p:nvSpPr>
        <p:spPr>
          <a:xfrm>
            <a:off x="532252" y="2067867"/>
            <a:ext cx="4498282" cy="1077218"/>
          </a:xfrm>
          <a:prstGeom prst="rect">
            <a:avLst/>
          </a:prstGeom>
          <a:noFill/>
        </p:spPr>
        <p:txBody>
          <a:bodyPr wrap="square" rtlCol="0">
            <a:spAutoFit/>
          </a:bodyPr>
          <a:lstStyle/>
          <a:p>
            <a:r>
              <a:rPr lang="nl-NL" sz="1600" dirty="0">
                <a:latin typeface="Montserrat" pitchFamily="2" charset="77"/>
              </a:rPr>
              <a:t>Hoe is de dataset opgebouwd? Op welke manier wordt een selectie gemaakt?</a:t>
            </a:r>
            <a:br>
              <a:rPr lang="nl-NL" sz="1600" dirty="0">
                <a:latin typeface="Montserrat" pitchFamily="2" charset="77"/>
              </a:rPr>
            </a:br>
            <a:endParaRPr lang="nl-NL" sz="1600" dirty="0">
              <a:latin typeface="Montserrat" pitchFamily="2" charset="77"/>
            </a:endParaRPr>
          </a:p>
          <a:p>
            <a:pPr marL="342900" indent="-342900">
              <a:buAutoNum type="arabicPeriod"/>
            </a:pPr>
            <a:endParaRPr lang="nl-NL" sz="1600" dirty="0">
              <a:latin typeface="Montserrat" pitchFamily="2" charset="77"/>
            </a:endParaRPr>
          </a:p>
        </p:txBody>
      </p:sp>
      <p:sp>
        <p:nvSpPr>
          <p:cNvPr id="11" name="Tekstvak 10">
            <a:extLst>
              <a:ext uri="{FF2B5EF4-FFF2-40B4-BE49-F238E27FC236}">
                <a16:creationId xmlns:a16="http://schemas.microsoft.com/office/drawing/2014/main" id="{F7378165-B952-F047-BB9A-17DB1A023597}"/>
              </a:ext>
            </a:extLst>
          </p:cNvPr>
          <p:cNvSpPr txBox="1"/>
          <p:nvPr/>
        </p:nvSpPr>
        <p:spPr>
          <a:xfrm>
            <a:off x="7075219" y="2067867"/>
            <a:ext cx="3861087" cy="830997"/>
          </a:xfrm>
          <a:prstGeom prst="rect">
            <a:avLst/>
          </a:prstGeom>
          <a:noFill/>
        </p:spPr>
        <p:txBody>
          <a:bodyPr wrap="square" rtlCol="0">
            <a:spAutoFit/>
          </a:bodyPr>
          <a:lstStyle/>
          <a:p>
            <a:r>
              <a:rPr lang="nl-NL" sz="1600" dirty="0">
                <a:latin typeface="Montserrat" pitchFamily="2" charset="77"/>
              </a:rPr>
              <a:t>Toelichting</a:t>
            </a:r>
          </a:p>
          <a:p>
            <a:endParaRPr lang="en-US" sz="1600" dirty="0">
              <a:latin typeface="Montserrat" pitchFamily="2" charset="77"/>
            </a:endParaRPr>
          </a:p>
          <a:p>
            <a:endParaRPr lang="nl-NL" sz="1600" dirty="0">
              <a:latin typeface="Montserrat" pitchFamily="2" charset="77"/>
            </a:endParaRPr>
          </a:p>
        </p:txBody>
      </p:sp>
      <p:cxnSp>
        <p:nvCxnSpPr>
          <p:cNvPr id="12" name="Rechte verbindingslijn 11">
            <a:extLst>
              <a:ext uri="{FF2B5EF4-FFF2-40B4-BE49-F238E27FC236}">
                <a16:creationId xmlns:a16="http://schemas.microsoft.com/office/drawing/2014/main" id="{EB565AB7-618F-D74C-BAB3-CA166FDC84B8}"/>
              </a:ext>
            </a:extLst>
          </p:cNvPr>
          <p:cNvCxnSpPr/>
          <p:nvPr/>
        </p:nvCxnSpPr>
        <p:spPr>
          <a:xfrm>
            <a:off x="6044187" y="1380822"/>
            <a:ext cx="17379" cy="5167797"/>
          </a:xfrm>
          <a:prstGeom prst="line">
            <a:avLst/>
          </a:prstGeom>
          <a:ln>
            <a:solidFill>
              <a:srgbClr val="E05F30"/>
            </a:solidFill>
          </a:ln>
        </p:spPr>
        <p:style>
          <a:lnRef idx="1">
            <a:schemeClr val="accent1"/>
          </a:lnRef>
          <a:fillRef idx="0">
            <a:schemeClr val="accent1"/>
          </a:fillRef>
          <a:effectRef idx="0">
            <a:schemeClr val="accent1"/>
          </a:effectRef>
          <a:fontRef idx="minor">
            <a:schemeClr val="tx1"/>
          </a:fontRef>
        </p:style>
      </p:cxnSp>
      <p:sp>
        <p:nvSpPr>
          <p:cNvPr id="7" name="Tijdelijke aanduiding voor dianummer 6">
            <a:extLst>
              <a:ext uri="{FF2B5EF4-FFF2-40B4-BE49-F238E27FC236}">
                <a16:creationId xmlns:a16="http://schemas.microsoft.com/office/drawing/2014/main" id="{14B04DF7-5D8A-004C-AF79-49A4B7C0D76A}"/>
              </a:ext>
            </a:extLst>
          </p:cNvPr>
          <p:cNvSpPr>
            <a:spLocks noGrp="1"/>
          </p:cNvSpPr>
          <p:nvPr>
            <p:ph type="sldNum" sz="quarter" idx="12"/>
          </p:nvPr>
        </p:nvSpPr>
        <p:spPr/>
        <p:txBody>
          <a:bodyPr/>
          <a:lstStyle/>
          <a:p>
            <a:fld id="{AAA66DD6-215E-C146-902A-C6D08339E34D}" type="slidenum">
              <a:rPr lang="nl-NL" smtClean="0"/>
              <a:t>5</a:t>
            </a:fld>
            <a:endParaRPr lang="nl-NL"/>
          </a:p>
        </p:txBody>
      </p:sp>
    </p:spTree>
    <p:extLst>
      <p:ext uri="{BB962C8B-B14F-4D97-AF65-F5344CB8AC3E}">
        <p14:creationId xmlns:p14="http://schemas.microsoft.com/office/powerpoint/2010/main" val="179971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2. Samenstelling van de dataset - </a:t>
            </a:r>
            <a:r>
              <a:rPr lang="nl-NL" sz="2400" dirty="0">
                <a:solidFill>
                  <a:srgbClr val="E05F30"/>
                </a:solidFill>
                <a:latin typeface="Montserrat Medium" pitchFamily="2" charset="77"/>
              </a:rPr>
              <a:t>Besluiten</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7" name="Tekstvak 6">
            <a:extLst>
              <a:ext uri="{FF2B5EF4-FFF2-40B4-BE49-F238E27FC236}">
                <a16:creationId xmlns:a16="http://schemas.microsoft.com/office/drawing/2014/main" id="{562E700B-F25D-0948-89CE-02CC44CCAA1A}"/>
              </a:ext>
            </a:extLst>
          </p:cNvPr>
          <p:cNvSpPr txBox="1"/>
          <p:nvPr/>
        </p:nvSpPr>
        <p:spPr>
          <a:xfrm>
            <a:off x="2315688" y="1769423"/>
            <a:ext cx="6902852" cy="338554"/>
          </a:xfrm>
          <a:prstGeom prst="rect">
            <a:avLst/>
          </a:prstGeom>
          <a:noFill/>
        </p:spPr>
        <p:txBody>
          <a:bodyPr wrap="none" rtlCol="0">
            <a:spAutoFit/>
          </a:bodyPr>
          <a:lstStyle/>
          <a:p>
            <a:pPr marL="285750" indent="-285750">
              <a:buClr>
                <a:srgbClr val="E05F30"/>
              </a:buClr>
              <a:buFont typeface="Arial" panose="020B0604020202020204" pitchFamily="34" charset="0"/>
              <a:buChar char="•"/>
            </a:pPr>
            <a:r>
              <a:rPr lang="nl-NL" sz="1600" i="1" dirty="0">
                <a:latin typeface="Montserrat" pitchFamily="2" charset="77"/>
              </a:rPr>
              <a:t>Toelichting op welke data binnen en buiten de dataset vallen.</a:t>
            </a:r>
          </a:p>
        </p:txBody>
      </p:sp>
      <p:sp>
        <p:nvSpPr>
          <p:cNvPr id="11" name="Tekstvak 10">
            <a:extLst>
              <a:ext uri="{FF2B5EF4-FFF2-40B4-BE49-F238E27FC236}">
                <a16:creationId xmlns:a16="http://schemas.microsoft.com/office/drawing/2014/main" id="{40CA24E2-7588-804D-AD0F-067D5FB651F6}"/>
              </a:ext>
            </a:extLst>
          </p:cNvPr>
          <p:cNvSpPr txBox="1"/>
          <p:nvPr/>
        </p:nvSpPr>
        <p:spPr>
          <a:xfrm>
            <a:off x="2310740" y="1331037"/>
            <a:ext cx="1401346" cy="338554"/>
          </a:xfrm>
          <a:prstGeom prst="rect">
            <a:avLst/>
          </a:prstGeom>
          <a:noFill/>
        </p:spPr>
        <p:txBody>
          <a:bodyPr wrap="none" rtlCol="0">
            <a:spAutoFit/>
          </a:bodyPr>
          <a:lstStyle/>
          <a:p>
            <a:r>
              <a:rPr lang="nl-NL" sz="1600" b="1" dirty="0">
                <a:latin typeface="Montserrat" pitchFamily="2" charset="77"/>
              </a:rPr>
              <a:t>Toelichting</a:t>
            </a:r>
          </a:p>
        </p:txBody>
      </p:sp>
      <p:sp>
        <p:nvSpPr>
          <p:cNvPr id="13" name="Tijdelijke aanduiding voor dianummer 12">
            <a:extLst>
              <a:ext uri="{FF2B5EF4-FFF2-40B4-BE49-F238E27FC236}">
                <a16:creationId xmlns:a16="http://schemas.microsoft.com/office/drawing/2014/main" id="{3634B041-8F6A-8F4F-927B-B8519BB8AABA}"/>
              </a:ext>
            </a:extLst>
          </p:cNvPr>
          <p:cNvSpPr>
            <a:spLocks noGrp="1"/>
          </p:cNvSpPr>
          <p:nvPr>
            <p:ph type="sldNum" sz="quarter" idx="12"/>
          </p:nvPr>
        </p:nvSpPr>
        <p:spPr/>
        <p:txBody>
          <a:bodyPr/>
          <a:lstStyle/>
          <a:p>
            <a:fld id="{AAA66DD6-215E-C146-902A-C6D08339E34D}" type="slidenum">
              <a:rPr lang="nl-NL" smtClean="0"/>
              <a:t>6</a:t>
            </a:fld>
            <a:endParaRPr lang="nl-NL"/>
          </a:p>
        </p:txBody>
      </p:sp>
    </p:spTree>
    <p:extLst>
      <p:ext uri="{BB962C8B-B14F-4D97-AF65-F5344CB8AC3E}">
        <p14:creationId xmlns:p14="http://schemas.microsoft.com/office/powerpoint/2010/main" val="370289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2. Samenstelling van de dataset - </a:t>
            </a:r>
            <a:r>
              <a:rPr lang="nl-NL" sz="2400" dirty="0">
                <a:solidFill>
                  <a:srgbClr val="E05F30"/>
                </a:solidFill>
                <a:latin typeface="Montserrat Medium" pitchFamily="2" charset="77"/>
              </a:rPr>
              <a:t>Variabele namen</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8" name="Tijdelijke aanduiding voor inhoud 2">
            <a:extLst>
              <a:ext uri="{FF2B5EF4-FFF2-40B4-BE49-F238E27FC236}">
                <a16:creationId xmlns:a16="http://schemas.microsoft.com/office/drawing/2014/main" id="{3645BC6E-AF9A-0E46-A15F-829B32D9850E}"/>
              </a:ext>
            </a:extLst>
          </p:cNvPr>
          <p:cNvSpPr txBox="1">
            <a:spLocks/>
          </p:cNvSpPr>
          <p:nvPr/>
        </p:nvSpPr>
        <p:spPr>
          <a:xfrm>
            <a:off x="2310740" y="2067867"/>
            <a:ext cx="7297784" cy="314373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05F30"/>
              </a:buClr>
            </a:pPr>
            <a:r>
              <a:rPr lang="nl-NL" sz="1600" i="1" dirty="0">
                <a:latin typeface="Montserrat" pitchFamily="2" charset="77"/>
              </a:rPr>
              <a:t>Toelichting op de opbouw van namen in de datasets</a:t>
            </a:r>
          </a:p>
          <a:p>
            <a:pPr>
              <a:buClr>
                <a:srgbClr val="E05F30"/>
              </a:buClr>
            </a:pPr>
            <a:endParaRPr lang="nl-NL" sz="1600" i="1" dirty="0">
              <a:latin typeface="Montserrat" pitchFamily="2" charset="77"/>
            </a:endParaRPr>
          </a:p>
        </p:txBody>
      </p:sp>
      <p:sp>
        <p:nvSpPr>
          <p:cNvPr id="3" name="Tekstvak 2">
            <a:extLst>
              <a:ext uri="{FF2B5EF4-FFF2-40B4-BE49-F238E27FC236}">
                <a16:creationId xmlns:a16="http://schemas.microsoft.com/office/drawing/2014/main" id="{733BE1C6-3484-9443-990F-8F0B2652C8DB}"/>
              </a:ext>
            </a:extLst>
          </p:cNvPr>
          <p:cNvSpPr txBox="1"/>
          <p:nvPr/>
        </p:nvSpPr>
        <p:spPr>
          <a:xfrm>
            <a:off x="2310740" y="1331037"/>
            <a:ext cx="5527475" cy="338554"/>
          </a:xfrm>
          <a:prstGeom prst="rect">
            <a:avLst/>
          </a:prstGeom>
          <a:noFill/>
        </p:spPr>
        <p:txBody>
          <a:bodyPr wrap="none" rtlCol="0">
            <a:spAutoFit/>
          </a:bodyPr>
          <a:lstStyle/>
          <a:p>
            <a:r>
              <a:rPr lang="nl-NL" sz="1600" b="1" dirty="0">
                <a:latin typeface="Montserrat" pitchFamily="2" charset="77"/>
              </a:rPr>
              <a:t>Variabelen hebben de volgende naamconventies.</a:t>
            </a:r>
          </a:p>
        </p:txBody>
      </p:sp>
      <p:sp>
        <p:nvSpPr>
          <p:cNvPr id="4" name="Tijdelijke aanduiding voor dianummer 3">
            <a:extLst>
              <a:ext uri="{FF2B5EF4-FFF2-40B4-BE49-F238E27FC236}">
                <a16:creationId xmlns:a16="http://schemas.microsoft.com/office/drawing/2014/main" id="{EA4353DD-8E0C-7645-A05E-EA56871E4A6A}"/>
              </a:ext>
            </a:extLst>
          </p:cNvPr>
          <p:cNvSpPr>
            <a:spLocks noGrp="1"/>
          </p:cNvSpPr>
          <p:nvPr>
            <p:ph type="sldNum" sz="quarter" idx="12"/>
          </p:nvPr>
        </p:nvSpPr>
        <p:spPr/>
        <p:txBody>
          <a:bodyPr/>
          <a:lstStyle/>
          <a:p>
            <a:fld id="{AAA66DD6-215E-C146-902A-C6D08339E34D}" type="slidenum">
              <a:rPr lang="nl-NL" smtClean="0"/>
              <a:t>7</a:t>
            </a:fld>
            <a:endParaRPr lang="nl-NL"/>
          </a:p>
        </p:txBody>
      </p:sp>
    </p:spTree>
    <p:extLst>
      <p:ext uri="{BB962C8B-B14F-4D97-AF65-F5344CB8AC3E}">
        <p14:creationId xmlns:p14="http://schemas.microsoft.com/office/powerpoint/2010/main" val="262139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2. Samenstelling van de dataset -  </a:t>
            </a:r>
            <a:r>
              <a:rPr lang="nl-NL" sz="2400" dirty="0">
                <a:solidFill>
                  <a:srgbClr val="E05F30"/>
                </a:solidFill>
                <a:latin typeface="Montserrat Medium" pitchFamily="2" charset="77"/>
              </a:rPr>
              <a:t>Studentnummers</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8" name="Tijdelijke aanduiding voor inhoud 2">
            <a:extLst>
              <a:ext uri="{FF2B5EF4-FFF2-40B4-BE49-F238E27FC236}">
                <a16:creationId xmlns:a16="http://schemas.microsoft.com/office/drawing/2014/main" id="{3645BC6E-AF9A-0E46-A15F-829B32D9850E}"/>
              </a:ext>
            </a:extLst>
          </p:cNvPr>
          <p:cNvSpPr txBox="1">
            <a:spLocks/>
          </p:cNvSpPr>
          <p:nvPr/>
        </p:nvSpPr>
        <p:spPr>
          <a:xfrm>
            <a:off x="2310740" y="2152987"/>
            <a:ext cx="7297784" cy="314373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05F30"/>
              </a:buClr>
            </a:pPr>
            <a:r>
              <a:rPr lang="nl-NL" sz="1600" i="1" dirty="0">
                <a:latin typeface="Montserrat" pitchFamily="2" charset="77"/>
              </a:rPr>
              <a:t>Toelichting op de manier waarop studentnummers gehanteerd en eventueel versleuteld worden binnen datasets.</a:t>
            </a:r>
          </a:p>
          <a:p>
            <a:pPr>
              <a:buClr>
                <a:srgbClr val="E05F30"/>
              </a:buClr>
            </a:pPr>
            <a:endParaRPr lang="nl-NL" sz="1600" i="1" dirty="0">
              <a:latin typeface="Montserrat" pitchFamily="2" charset="77"/>
            </a:endParaRPr>
          </a:p>
        </p:txBody>
      </p:sp>
      <p:sp>
        <p:nvSpPr>
          <p:cNvPr id="3" name="Tekstvak 2">
            <a:extLst>
              <a:ext uri="{FF2B5EF4-FFF2-40B4-BE49-F238E27FC236}">
                <a16:creationId xmlns:a16="http://schemas.microsoft.com/office/drawing/2014/main" id="{733BE1C6-3484-9443-990F-8F0B2652C8DB}"/>
              </a:ext>
            </a:extLst>
          </p:cNvPr>
          <p:cNvSpPr txBox="1"/>
          <p:nvPr/>
        </p:nvSpPr>
        <p:spPr>
          <a:xfrm>
            <a:off x="2310740" y="1331037"/>
            <a:ext cx="4799712" cy="338554"/>
          </a:xfrm>
          <a:prstGeom prst="rect">
            <a:avLst/>
          </a:prstGeom>
          <a:noFill/>
        </p:spPr>
        <p:txBody>
          <a:bodyPr wrap="none" rtlCol="0">
            <a:spAutoFit/>
          </a:bodyPr>
          <a:lstStyle/>
          <a:p>
            <a:r>
              <a:rPr lang="nl-NL" sz="1600" b="1" dirty="0">
                <a:latin typeface="Montserrat" pitchFamily="2" charset="77"/>
              </a:rPr>
              <a:t>Voor studentnummers geldt het volgende.</a:t>
            </a:r>
          </a:p>
        </p:txBody>
      </p:sp>
      <p:sp>
        <p:nvSpPr>
          <p:cNvPr id="4" name="Tijdelijke aanduiding voor dianummer 3">
            <a:extLst>
              <a:ext uri="{FF2B5EF4-FFF2-40B4-BE49-F238E27FC236}">
                <a16:creationId xmlns:a16="http://schemas.microsoft.com/office/drawing/2014/main" id="{18863D86-1CE7-D447-929B-724932B4D54D}"/>
              </a:ext>
            </a:extLst>
          </p:cNvPr>
          <p:cNvSpPr>
            <a:spLocks noGrp="1"/>
          </p:cNvSpPr>
          <p:nvPr>
            <p:ph type="sldNum" sz="quarter" idx="12"/>
          </p:nvPr>
        </p:nvSpPr>
        <p:spPr/>
        <p:txBody>
          <a:bodyPr/>
          <a:lstStyle/>
          <a:p>
            <a:fld id="{AAA66DD6-215E-C146-902A-C6D08339E34D}" type="slidenum">
              <a:rPr lang="nl-NL" smtClean="0"/>
              <a:t>8</a:t>
            </a:fld>
            <a:endParaRPr lang="nl-NL"/>
          </a:p>
        </p:txBody>
      </p:sp>
    </p:spTree>
    <p:extLst>
      <p:ext uri="{BB962C8B-B14F-4D97-AF65-F5344CB8AC3E}">
        <p14:creationId xmlns:p14="http://schemas.microsoft.com/office/powerpoint/2010/main" val="56718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400" dirty="0">
                <a:solidFill>
                  <a:srgbClr val="43A5DB"/>
                </a:solidFill>
                <a:latin typeface="Montserrat Medium" pitchFamily="2" charset="77"/>
              </a:rPr>
              <a:t>3. Bestandsformaten</a:t>
            </a: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3" name="Tekstvak 2">
            <a:extLst>
              <a:ext uri="{FF2B5EF4-FFF2-40B4-BE49-F238E27FC236}">
                <a16:creationId xmlns:a16="http://schemas.microsoft.com/office/drawing/2014/main" id="{733BE1C6-3484-9443-990F-8F0B2652C8DB}"/>
              </a:ext>
            </a:extLst>
          </p:cNvPr>
          <p:cNvSpPr txBox="1"/>
          <p:nvPr/>
        </p:nvSpPr>
        <p:spPr>
          <a:xfrm>
            <a:off x="2310740" y="1331037"/>
            <a:ext cx="6689652" cy="830997"/>
          </a:xfrm>
          <a:prstGeom prst="rect">
            <a:avLst/>
          </a:prstGeom>
          <a:noFill/>
        </p:spPr>
        <p:txBody>
          <a:bodyPr wrap="none" rtlCol="0">
            <a:spAutoFit/>
          </a:bodyPr>
          <a:lstStyle/>
          <a:p>
            <a:r>
              <a:rPr lang="nl-NL" sz="1600" b="1" dirty="0">
                <a:latin typeface="Montserrat" pitchFamily="2" charset="77"/>
              </a:rPr>
              <a:t>Uiteenzetting welke bestandsformaten gehanteerd worden:</a:t>
            </a:r>
          </a:p>
          <a:p>
            <a:endParaRPr lang="nl-NL" sz="1600" b="1" dirty="0">
              <a:latin typeface="Montserrat" pitchFamily="2" charset="77"/>
            </a:endParaRPr>
          </a:p>
          <a:p>
            <a:endParaRPr lang="nl-NL" sz="1600" b="1" dirty="0">
              <a:latin typeface="Montserrat" pitchFamily="2" charset="77"/>
            </a:endParaRPr>
          </a:p>
        </p:txBody>
      </p:sp>
      <p:graphicFrame>
        <p:nvGraphicFramePr>
          <p:cNvPr id="10" name="Table 4">
            <a:extLst>
              <a:ext uri="{FF2B5EF4-FFF2-40B4-BE49-F238E27FC236}">
                <a16:creationId xmlns:a16="http://schemas.microsoft.com/office/drawing/2014/main" id="{78B78455-4C7D-2848-AB79-C50383E4BA83}"/>
              </a:ext>
            </a:extLst>
          </p:cNvPr>
          <p:cNvGraphicFramePr>
            <a:graphicFrameLocks noGrp="1"/>
          </p:cNvGraphicFramePr>
          <p:nvPr>
            <p:extLst>
              <p:ext uri="{D42A27DB-BD31-4B8C-83A1-F6EECF244321}">
                <p14:modId xmlns:p14="http://schemas.microsoft.com/office/powerpoint/2010/main" val="4026362242"/>
              </p:ext>
            </p:extLst>
          </p:nvPr>
        </p:nvGraphicFramePr>
        <p:xfrm>
          <a:off x="2310740" y="2305663"/>
          <a:ext cx="7419263" cy="1827425"/>
        </p:xfrm>
        <a:graphic>
          <a:graphicData uri="http://schemas.openxmlformats.org/drawingml/2006/table">
            <a:tbl>
              <a:tblPr firstRow="1" bandRow="1">
                <a:tableStyleId>{2D5ABB26-0587-4C30-8999-92F81FD0307C}</a:tableStyleId>
              </a:tblPr>
              <a:tblGrid>
                <a:gridCol w="2019960">
                  <a:extLst>
                    <a:ext uri="{9D8B030D-6E8A-4147-A177-3AD203B41FA5}">
                      <a16:colId xmlns:a16="http://schemas.microsoft.com/office/drawing/2014/main" val="2358066119"/>
                    </a:ext>
                  </a:extLst>
                </a:gridCol>
                <a:gridCol w="5399303">
                  <a:extLst>
                    <a:ext uri="{9D8B030D-6E8A-4147-A177-3AD203B41FA5}">
                      <a16:colId xmlns:a16="http://schemas.microsoft.com/office/drawing/2014/main" val="357359114"/>
                    </a:ext>
                  </a:extLst>
                </a:gridCol>
              </a:tblGrid>
              <a:tr h="365485">
                <a:tc>
                  <a:txBody>
                    <a:bodyPr/>
                    <a:lstStyle/>
                    <a:p>
                      <a:r>
                        <a:rPr lang="nl-NL" sz="1400" b="0" i="0" baseline="0" dirty="0">
                          <a:latin typeface="Montserrat" pitchFamily="2" charset="77"/>
                        </a:rPr>
                        <a:t>Codeboek</a:t>
                      </a:r>
                      <a:endParaRPr lang="nl-NL" sz="1400" b="0" i="0" dirty="0">
                        <a:latin typeface="Montserrat" pitchFamily="2" charset="77"/>
                      </a:endParaRPr>
                    </a:p>
                  </a:txBody>
                  <a:tcPr/>
                </a:tc>
                <a:tc>
                  <a:txBody>
                    <a:bodyPr/>
                    <a:lstStyle/>
                    <a:p>
                      <a:r>
                        <a:rPr lang="nl-NL" sz="1400" b="0" i="0" dirty="0">
                          <a:latin typeface="Montserrat" pitchFamily="2" charset="77"/>
                        </a:rPr>
                        <a:t>.pdf</a:t>
                      </a:r>
                    </a:p>
                  </a:txBody>
                  <a:tcPr/>
                </a:tc>
                <a:extLst>
                  <a:ext uri="{0D108BD9-81ED-4DB2-BD59-A6C34878D82A}">
                    <a16:rowId xmlns:a16="http://schemas.microsoft.com/office/drawing/2014/main" val="3068025065"/>
                  </a:ext>
                </a:extLst>
              </a:tr>
              <a:tr h="365485">
                <a:tc>
                  <a:txBody>
                    <a:bodyPr/>
                    <a:lstStyle/>
                    <a:p>
                      <a:r>
                        <a:rPr lang="nl-NL" sz="1400" b="0" i="0" dirty="0">
                          <a:latin typeface="Montserrat" pitchFamily="2" charset="77"/>
                        </a:rPr>
                        <a:t>Dashboard</a:t>
                      </a:r>
                    </a:p>
                  </a:txBody>
                  <a:tcPr/>
                </a:tc>
                <a:tc>
                  <a:txBody>
                    <a:bodyPr/>
                    <a:lstStyle/>
                    <a:p>
                      <a:r>
                        <a:rPr lang="nl-NL" sz="1400" b="0" i="0" kern="1200" dirty="0">
                          <a:effectLst/>
                          <a:latin typeface="Montserrat" pitchFamily="2" charset="77"/>
                        </a:rPr>
                        <a:t>.</a:t>
                      </a:r>
                      <a:r>
                        <a:rPr lang="nl-NL" sz="1400" b="0" i="0" kern="1200" dirty="0" err="1">
                          <a:effectLst/>
                          <a:latin typeface="Montserrat" pitchFamily="2" charset="77"/>
                        </a:rPr>
                        <a:t>twb</a:t>
                      </a:r>
                      <a:r>
                        <a:rPr lang="nl-NL" sz="1400" b="0" i="0" kern="1200" dirty="0">
                          <a:effectLst/>
                          <a:latin typeface="Montserrat" pitchFamily="2" charset="77"/>
                        </a:rPr>
                        <a:t> (Tableau</a:t>
                      </a:r>
                      <a:r>
                        <a:rPr lang="nl-NL" sz="1400" b="0" i="0" kern="1200" baseline="0" dirty="0">
                          <a:effectLst/>
                          <a:latin typeface="Montserrat" pitchFamily="2" charset="77"/>
                        </a:rPr>
                        <a:t> </a:t>
                      </a:r>
                      <a:r>
                        <a:rPr lang="nl-NL" sz="1400" b="0" i="0" kern="1200" baseline="0" dirty="0" err="1">
                          <a:effectLst/>
                          <a:latin typeface="Montserrat" pitchFamily="2" charset="77"/>
                        </a:rPr>
                        <a:t>Workbook</a:t>
                      </a:r>
                      <a:r>
                        <a:rPr lang="nl-NL" sz="1400" b="0" i="0" kern="1200" baseline="0" dirty="0">
                          <a:effectLst/>
                          <a:latin typeface="Montserrat" pitchFamily="2" charset="77"/>
                        </a:rPr>
                        <a:t>)</a:t>
                      </a:r>
                      <a:endParaRPr lang="nl-NL" sz="1400" b="0" i="0" dirty="0">
                        <a:latin typeface="Montserrat" pitchFamily="2" charset="77"/>
                      </a:endParaRPr>
                    </a:p>
                  </a:txBody>
                  <a:tcPr/>
                </a:tc>
                <a:extLst>
                  <a:ext uri="{0D108BD9-81ED-4DB2-BD59-A6C34878D82A}">
                    <a16:rowId xmlns:a16="http://schemas.microsoft.com/office/drawing/2014/main" val="2003834826"/>
                  </a:ext>
                </a:extLst>
              </a:tr>
              <a:tr h="365485">
                <a:tc>
                  <a:txBody>
                    <a:bodyPr/>
                    <a:lstStyle/>
                    <a:p>
                      <a:r>
                        <a:rPr lang="nl-NL" sz="1400" b="0" i="0" dirty="0" err="1">
                          <a:latin typeface="Montserrat" pitchFamily="2" charset="77"/>
                        </a:rPr>
                        <a:t>Comma</a:t>
                      </a:r>
                      <a:r>
                        <a:rPr lang="nl-NL" sz="1400" b="0" i="0" dirty="0">
                          <a:latin typeface="Montserrat" pitchFamily="2" charset="77"/>
                        </a:rPr>
                        <a:t> </a:t>
                      </a:r>
                      <a:r>
                        <a:rPr lang="nl-NL" sz="1400" b="0" i="0" dirty="0" err="1">
                          <a:latin typeface="Montserrat" pitchFamily="2" charset="77"/>
                        </a:rPr>
                        <a:t>Separated</a:t>
                      </a:r>
                      <a:r>
                        <a:rPr lang="nl-NL" sz="1400" b="0" i="0" dirty="0">
                          <a:latin typeface="Montserrat" pitchFamily="2" charset="77"/>
                        </a:rPr>
                        <a:t> Value</a:t>
                      </a:r>
                    </a:p>
                  </a:txBody>
                  <a:tcPr/>
                </a:tc>
                <a:tc>
                  <a:txBody>
                    <a:bodyPr/>
                    <a:lstStyle/>
                    <a:p>
                      <a:r>
                        <a:rPr lang="nl-NL" sz="1400" b="0" i="0" dirty="0">
                          <a:latin typeface="Montserrat" pitchFamily="2" charset="77"/>
                        </a:rPr>
                        <a:t>.</a:t>
                      </a:r>
                      <a:r>
                        <a:rPr lang="nl-NL" sz="1400" b="0" i="0" dirty="0" err="1">
                          <a:latin typeface="Montserrat" pitchFamily="2" charset="77"/>
                        </a:rPr>
                        <a:t>csv</a:t>
                      </a:r>
                      <a:endParaRPr lang="nl-NL" sz="1400" b="0" i="0" dirty="0">
                        <a:latin typeface="Montserrat" pitchFamily="2" charset="77"/>
                      </a:endParaRPr>
                    </a:p>
                  </a:txBody>
                  <a:tcPr/>
                </a:tc>
                <a:extLst>
                  <a:ext uri="{0D108BD9-81ED-4DB2-BD59-A6C34878D82A}">
                    <a16:rowId xmlns:a16="http://schemas.microsoft.com/office/drawing/2014/main" val="3997083988"/>
                  </a:ext>
                </a:extLst>
              </a:tr>
              <a:tr h="365485">
                <a:tc>
                  <a:txBody>
                    <a:bodyPr/>
                    <a:lstStyle/>
                    <a:p>
                      <a:r>
                        <a:rPr lang="nl-NL" sz="1400" b="0" i="0" dirty="0">
                          <a:latin typeface="Montserrat" pitchFamily="2" charset="77"/>
                        </a:rPr>
                        <a:t> </a:t>
                      </a:r>
                    </a:p>
                  </a:txBody>
                  <a:tcPr/>
                </a:tc>
                <a:tc>
                  <a:txBody>
                    <a:bodyPr/>
                    <a:lstStyle/>
                    <a:p>
                      <a:r>
                        <a:rPr lang="nl-NL" sz="1400" b="0" i="0" dirty="0">
                          <a:latin typeface="Montserrat" pitchFamily="2" charset="77"/>
                        </a:rPr>
                        <a:t> </a:t>
                      </a:r>
                    </a:p>
                  </a:txBody>
                  <a:tcPr/>
                </a:tc>
                <a:extLst>
                  <a:ext uri="{0D108BD9-81ED-4DB2-BD59-A6C34878D82A}">
                    <a16:rowId xmlns:a16="http://schemas.microsoft.com/office/drawing/2014/main" val="2089800874"/>
                  </a:ext>
                </a:extLst>
              </a:tr>
              <a:tr h="365485">
                <a:tc>
                  <a:txBody>
                    <a:bodyPr/>
                    <a:lstStyle/>
                    <a:p>
                      <a:r>
                        <a:rPr lang="nl-NL" sz="1400" b="0" i="0" dirty="0">
                          <a:latin typeface="Montserrat" pitchFamily="2" charset="77"/>
                        </a:rPr>
                        <a:t> </a:t>
                      </a:r>
                    </a:p>
                  </a:txBody>
                  <a:tcPr/>
                </a:tc>
                <a:tc>
                  <a:txBody>
                    <a:bodyPr/>
                    <a:lstStyle/>
                    <a:p>
                      <a:r>
                        <a:rPr lang="nl-NL" sz="1400" b="0" i="0" dirty="0">
                          <a:latin typeface="Montserrat" pitchFamily="2" charset="77"/>
                        </a:rPr>
                        <a:t> </a:t>
                      </a:r>
                    </a:p>
                  </a:txBody>
                  <a:tcPr/>
                </a:tc>
                <a:extLst>
                  <a:ext uri="{0D108BD9-81ED-4DB2-BD59-A6C34878D82A}">
                    <a16:rowId xmlns:a16="http://schemas.microsoft.com/office/drawing/2014/main" val="4268252516"/>
                  </a:ext>
                </a:extLst>
              </a:tr>
            </a:tbl>
          </a:graphicData>
        </a:graphic>
      </p:graphicFrame>
      <p:sp>
        <p:nvSpPr>
          <p:cNvPr id="4" name="Tijdelijke aanduiding voor dianummer 3">
            <a:extLst>
              <a:ext uri="{FF2B5EF4-FFF2-40B4-BE49-F238E27FC236}">
                <a16:creationId xmlns:a16="http://schemas.microsoft.com/office/drawing/2014/main" id="{9EABD492-1BA0-C146-99C5-3DCF79EA8044}"/>
              </a:ext>
            </a:extLst>
          </p:cNvPr>
          <p:cNvSpPr>
            <a:spLocks noGrp="1"/>
          </p:cNvSpPr>
          <p:nvPr>
            <p:ph type="sldNum" sz="quarter" idx="12"/>
          </p:nvPr>
        </p:nvSpPr>
        <p:spPr/>
        <p:txBody>
          <a:bodyPr/>
          <a:lstStyle/>
          <a:p>
            <a:fld id="{AAA66DD6-215E-C146-902A-C6D08339E34D}" type="slidenum">
              <a:rPr lang="nl-NL" smtClean="0"/>
              <a:t>9</a:t>
            </a:fld>
            <a:endParaRPr lang="nl-NL"/>
          </a:p>
        </p:txBody>
      </p:sp>
    </p:spTree>
    <p:extLst>
      <p:ext uri="{BB962C8B-B14F-4D97-AF65-F5344CB8AC3E}">
        <p14:creationId xmlns:p14="http://schemas.microsoft.com/office/powerpoint/2010/main" val="37726214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1664</Words>
  <Application>Microsoft Macintosh PowerPoint</Application>
  <PresentationFormat>Breedbeeld</PresentationFormat>
  <Paragraphs>271</Paragraphs>
  <Slides>17</Slides>
  <Notes>15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Calibri</vt:lpstr>
      <vt:lpstr>Calibri Light</vt:lpstr>
      <vt:lpstr>Montserrat</vt:lpstr>
      <vt:lpstr>Montserrat Medium</vt:lpstr>
      <vt:lpstr>Montserrat Thin</vt:lpstr>
      <vt:lpstr>Times New Roman</vt:lpstr>
      <vt:lpstr>Kantoorthema</vt:lpstr>
      <vt:lpstr>PowerPoint-presentatie</vt:lpstr>
      <vt:lpstr>1. Leeswijzer en Inhoudsopgave</vt:lpstr>
      <vt:lpstr>1. Databronnen en tot totstandkoming van de dataset</vt:lpstr>
      <vt:lpstr>2. Samenstelling van de dataset Soorten data</vt:lpstr>
      <vt:lpstr>2. Samenstelling van de dataset - Selectie</vt:lpstr>
      <vt:lpstr>2. Samenstelling van de dataset - Besluiten</vt:lpstr>
      <vt:lpstr>2. Samenstelling van de dataset - Variabele namen</vt:lpstr>
      <vt:lpstr>2. Samenstelling van de dataset -  Studentnummers</vt:lpstr>
      <vt:lpstr>3. Bestandsformaten</vt:lpstr>
      <vt:lpstr>4. Citatie van de Dataset</vt:lpstr>
      <vt:lpstr>5. Categorieën</vt:lpstr>
      <vt:lpstr>5. Categorieën</vt:lpstr>
      <vt:lpstr>ALU - Alumni</vt:lpstr>
      <vt:lpstr>BSA – Bindend Studie Advies</vt:lpstr>
      <vt:lpstr>Bijlage 1. Versiegeschiedenis</vt:lpstr>
      <vt:lpstr>Voorwaarden voor gebruik van deze publicatie (1/2)</vt:lpstr>
      <vt:lpstr>Voorwaarden voor gebruik van deze publicatie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Iris Bijman</dc:creator>
  <cp:lastModifiedBy>Nicole Bakker</cp:lastModifiedBy>
  <cp:revision>28</cp:revision>
  <dcterms:created xsi:type="dcterms:W3CDTF">2020-10-20T13:35:56Z</dcterms:created>
  <dcterms:modified xsi:type="dcterms:W3CDTF">2020-11-17T11:16:21Z</dcterms:modified>
</cp:coreProperties>
</file>