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lvl1pPr>
              <a:defRPr sz="2000"/>
            </a:lvl1pPr>
          </a:lstStyle>
          <a:p>
            <a:pPr/>
            <a:r>
              <a:t>In de notities vind je extra uitleg over de manier waarop je dit codeboek kunt gebruiken.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Noteer op deze pagina (en eventueel een tweede ter vervolg) welke databronnen momenteel gebruikt worden. Dit kunnen zowel externe als interne bronnen zijn. Noteer per bron een korte toelichting om wat voor data het gaat.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Noteer op deze pagina (en eventueel een tweede ter vervolg) welke databronnen momenteel gebruikt worden. Dit kunnen zowel externe als interne bronnen zijn. Noteer per bron een korte toelichting om wat voor data het gaat.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Noteer op deze pagina (en eventueel een tweede ter vervolg) welke databronnen momenteel gebruikt worden. Dit kunnen zowel externe als interne bronnen zijn. Noteer per bron een korte toelichting om wat voor data het gaat.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Noteer op deze pagina (en eventueel een tweede ter vervolg) welke databronnen momenteel gebruikt worden. Dit kunnen zowel externe als interne bronnen zijn. Noteer per bron een korte toelichting om wat voor data het gaat.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92" name="Title Text"/>
          <p:cNvSpPr txBox="1"/>
          <p:nvPr>
            <p:ph type="title"/>
          </p:nvPr>
        </p:nvSpPr>
        <p:spPr>
          <a:xfrm>
            <a:off x="609479" y="273599"/>
            <a:ext cx="10972442" cy="1144801"/>
          </a:xfrm>
          <a:prstGeom prst="rect">
            <a:avLst/>
          </a:prstGeom>
        </p:spPr>
        <p:txBody>
          <a:bodyPr lIns="0" tIns="0" rIns="0" bIns="0"/>
          <a:lstStyle>
            <a:lvl1pPr>
              <a:defRPr spc="-1" sz="1800">
                <a:latin typeface="Arial"/>
                <a:ea typeface="Arial"/>
                <a:cs typeface="Arial"/>
                <a:sym typeface="Arial"/>
              </a:defRPr>
            </a:lvl1pPr>
          </a:lstStyle>
          <a:p>
            <a:pPr/>
            <a:r>
              <a:t>Title Text</a:t>
            </a:r>
          </a:p>
        </p:txBody>
      </p:sp>
      <p:sp>
        <p:nvSpPr>
          <p:cNvPr id="93" name="Body Level One…"/>
          <p:cNvSpPr txBox="1"/>
          <p:nvPr>
            <p:ph type="body" idx="1"/>
          </p:nvPr>
        </p:nvSpPr>
        <p:spPr>
          <a:xfrm>
            <a:off x="609479" y="1604519"/>
            <a:ext cx="10972442" cy="3977282"/>
          </a:xfrm>
          <a:prstGeom prst="rect">
            <a:avLst/>
          </a:prstGeom>
        </p:spPr>
        <p:txBody>
          <a:bodyPr lIns="0" tIns="0" rIns="0" bIns="0"/>
          <a:lstStyle>
            <a:lvl1pPr>
              <a:defRPr spc="-1">
                <a:latin typeface="Arial"/>
                <a:ea typeface="Arial"/>
                <a:cs typeface="Arial"/>
                <a:sym typeface="Arial"/>
              </a:defRPr>
            </a:lvl1pPr>
            <a:lvl2pPr>
              <a:defRPr spc="-1">
                <a:latin typeface="Arial"/>
                <a:ea typeface="Arial"/>
                <a:cs typeface="Arial"/>
                <a:sym typeface="Arial"/>
              </a:defRPr>
            </a:lvl2pPr>
            <a:lvl3pPr>
              <a:defRPr spc="-1">
                <a:latin typeface="Arial"/>
                <a:ea typeface="Arial"/>
                <a:cs typeface="Arial"/>
                <a:sym typeface="Arial"/>
              </a:defRPr>
            </a:lvl3pPr>
            <a:lvl4pPr>
              <a:defRPr spc="-1">
                <a:latin typeface="Arial"/>
                <a:ea typeface="Arial"/>
                <a:cs typeface="Arial"/>
                <a:sym typeface="Arial"/>
              </a:defRPr>
            </a:lvl4pPr>
            <a:lvl5pPr>
              <a:defRPr spc="-1">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ijdelijke aanduiding voor tekst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ijdelijke aanduiding voor tekst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Tijdelijke aanduiding voor afbeelding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1.tif"/><Relationship Id="rId6" Type="http://schemas.openxmlformats.org/officeDocument/2006/relationships/image" Target="../media/image2.png"/><Relationship Id="rId7"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learning.oreilly.com/library/view/practical-synthetic-data/9781492072737/" TargetMode="External"/><Relationship Id="rId5"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www.replica-analytics.com/web/default/files/Resources/corporate-overview_2020.pdf"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hyperlink" Target="https://creativecommons.org/licenses/by-nc-sa/4.0/legalcode.nl" TargetMode="External"/><Relationship Id="rId5" Type="http://schemas.openxmlformats.org/officeDocument/2006/relationships/hyperlink" Target="https://creativecommons.org/licenses/by-nc-sa/4.0/deed.nl"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hyperlink" Target="https://creativecommons.org/licenses/by-nc-sa/4.0/deed.nl" TargetMode="External"/><Relationship Id="rId5" Type="http://schemas.openxmlformats.org/officeDocument/2006/relationships/hyperlink" Target="https://creativecommons.org/licenses/by-nc-sa/4.0/legalcode.nl"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Afbeelding 2" descr="Afbeelding 2"/>
          <p:cNvPicPr>
            <a:picLocks noChangeAspect="1"/>
          </p:cNvPicPr>
          <p:nvPr/>
        </p:nvPicPr>
        <p:blipFill>
          <a:blip r:embed="rId3">
            <a:alphaModFix amt="85000"/>
            <a:extLst/>
          </a:blip>
          <a:srcRect l="0" t="19773" r="513" b="6456"/>
          <a:stretch>
            <a:fillRect/>
          </a:stretch>
        </p:blipFill>
        <p:spPr>
          <a:xfrm>
            <a:off x="-1" y="-2"/>
            <a:ext cx="12192001" cy="5059019"/>
          </a:xfrm>
          <a:prstGeom prst="rect">
            <a:avLst/>
          </a:prstGeom>
          <a:ln w="12700">
            <a:miter lim="400000"/>
          </a:ln>
        </p:spPr>
      </p:pic>
      <p:pic>
        <p:nvPicPr>
          <p:cNvPr id="104" name="Afbeelding 9" descr="Afbeelding 9"/>
          <p:cNvPicPr>
            <a:picLocks noChangeAspect="1"/>
          </p:cNvPicPr>
          <p:nvPr/>
        </p:nvPicPr>
        <p:blipFill>
          <a:blip r:embed="rId4">
            <a:extLst/>
          </a:blip>
          <a:stretch>
            <a:fillRect/>
          </a:stretch>
        </p:blipFill>
        <p:spPr>
          <a:xfrm>
            <a:off x="8026559" y="538199"/>
            <a:ext cx="4696561" cy="3499562"/>
          </a:xfrm>
          <a:prstGeom prst="rect">
            <a:avLst/>
          </a:prstGeom>
          <a:ln w="12700">
            <a:miter lim="400000"/>
          </a:ln>
        </p:spPr>
      </p:pic>
      <p:sp>
        <p:nvSpPr>
          <p:cNvPr id="105" name="CustomShape 2"/>
          <p:cNvSpPr txBox="1"/>
          <p:nvPr/>
        </p:nvSpPr>
        <p:spPr>
          <a:xfrm>
            <a:off x="2863438" y="538199"/>
            <a:ext cx="6235563" cy="648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sz="3700">
                <a:solidFill>
                  <a:srgbClr val="FFFFFF"/>
                </a:solidFill>
                <a:latin typeface="Montserrat Medium"/>
                <a:ea typeface="Montserrat Medium"/>
                <a:cs typeface="Montserrat Medium"/>
                <a:sym typeface="Montserrat Medium"/>
              </a:defRPr>
            </a:lvl1pPr>
          </a:lstStyle>
          <a:p>
            <a:pPr/>
            <a:r>
              <a:t>Simulatiedatasets</a:t>
            </a:r>
          </a:p>
        </p:txBody>
      </p:sp>
      <p:sp>
        <p:nvSpPr>
          <p:cNvPr id="106" name="CustomShape 3"/>
          <p:cNvSpPr txBox="1"/>
          <p:nvPr/>
        </p:nvSpPr>
        <p:spPr>
          <a:xfrm>
            <a:off x="9668520" y="6319799"/>
            <a:ext cx="2269309" cy="3059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68" sz="1400">
                <a:latin typeface="Montserrat"/>
                <a:ea typeface="Montserrat"/>
                <a:cs typeface="Montserrat"/>
                <a:sym typeface="Montserrat"/>
              </a:defRPr>
            </a:lvl1pPr>
          </a:lstStyle>
          <a:p>
            <a:pPr/>
            <a:r>
              <a:t>23-03-2020, v2020.05</a:t>
            </a:r>
          </a:p>
        </p:txBody>
      </p:sp>
      <p:sp>
        <p:nvSpPr>
          <p:cNvPr id="107" name="CustomShape 4"/>
          <p:cNvSpPr txBox="1"/>
          <p:nvPr/>
        </p:nvSpPr>
        <p:spPr>
          <a:xfrm>
            <a:off x="2865933" y="1800674"/>
            <a:ext cx="574867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i="1" spc="-1" sz="2800">
                <a:solidFill>
                  <a:srgbClr val="FFFFFF"/>
                </a:solidFill>
                <a:latin typeface="Montserrat Medium"/>
                <a:ea typeface="Montserrat Medium"/>
                <a:cs typeface="Montserrat Medium"/>
                <a:sym typeface="Montserrat Medium"/>
              </a:defRPr>
            </a:lvl1pPr>
          </a:lstStyle>
          <a:p>
            <a:pPr/>
            <a:r>
              <a:t>Kansen</a:t>
            </a:r>
          </a:p>
        </p:txBody>
      </p:sp>
      <p:pic>
        <p:nvPicPr>
          <p:cNvPr id="108" name="Afbeelding 7" descr="Afbeelding 7"/>
          <p:cNvPicPr>
            <a:picLocks noChangeAspect="1"/>
          </p:cNvPicPr>
          <p:nvPr/>
        </p:nvPicPr>
        <p:blipFill>
          <a:blip r:embed="rId5">
            <a:extLst/>
          </a:blip>
          <a:stretch>
            <a:fillRect/>
          </a:stretch>
        </p:blipFill>
        <p:spPr>
          <a:xfrm>
            <a:off x="10078062" y="5685816"/>
            <a:ext cx="1558236" cy="545383"/>
          </a:xfrm>
          <a:prstGeom prst="rect">
            <a:avLst/>
          </a:prstGeom>
          <a:ln w="12700">
            <a:miter lim="400000"/>
          </a:ln>
        </p:spPr>
      </p:pic>
      <p:pic>
        <p:nvPicPr>
          <p:cNvPr id="109" name="Tijdelijke aanduiding voor inhoud 4" descr="Tijdelijke aanduiding voor inhoud 4"/>
          <p:cNvPicPr>
            <a:picLocks noChangeAspect="1"/>
          </p:cNvPicPr>
          <p:nvPr/>
        </p:nvPicPr>
        <p:blipFill>
          <a:blip r:embed="rId6">
            <a:extLst/>
          </a:blip>
          <a:stretch>
            <a:fillRect/>
          </a:stretch>
        </p:blipFill>
        <p:spPr>
          <a:xfrm>
            <a:off x="585282" y="269489"/>
            <a:ext cx="1647875" cy="1650671"/>
          </a:xfrm>
          <a:prstGeom prst="rect">
            <a:avLst/>
          </a:prstGeom>
          <a:ln w="12700">
            <a:miter lim="400000"/>
          </a:ln>
        </p:spPr>
      </p:pic>
      <p:pic>
        <p:nvPicPr>
          <p:cNvPr id="110" name="Afbeelding 1" descr="Afbeelding 1"/>
          <p:cNvPicPr>
            <a:picLocks noChangeAspect="1"/>
          </p:cNvPicPr>
          <p:nvPr/>
        </p:nvPicPr>
        <p:blipFill>
          <a:blip r:embed="rId7">
            <a:extLst/>
          </a:blip>
          <a:srcRect l="0" t="0" r="0" b="11219"/>
          <a:stretch>
            <a:fillRect/>
          </a:stretch>
        </p:blipFill>
        <p:spPr>
          <a:xfrm>
            <a:off x="0" y="5059016"/>
            <a:ext cx="8548914" cy="1798984"/>
          </a:xfrm>
          <a:prstGeom prst="rect">
            <a:avLst/>
          </a:prstGeom>
          <a:ln w="12700">
            <a:miter lim="400000"/>
          </a:ln>
        </p:spPr>
      </p:pic>
      <p:sp>
        <p:nvSpPr>
          <p:cNvPr id="111" name="CustomShape 4"/>
          <p:cNvSpPr txBox="1"/>
          <p:nvPr/>
        </p:nvSpPr>
        <p:spPr>
          <a:xfrm>
            <a:off x="2863438" y="1057810"/>
            <a:ext cx="5748673" cy="458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sz="2400">
                <a:solidFill>
                  <a:srgbClr val="FFFFFF"/>
                </a:solidFill>
                <a:latin typeface="Montserrat Medium"/>
                <a:ea typeface="Montserrat Medium"/>
                <a:cs typeface="Montserrat Medium"/>
                <a:sym typeface="Montserrat Medium"/>
              </a:defRPr>
            </a:lvl1pPr>
          </a:lstStyle>
          <a:p>
            <a:pPr/>
            <a:r>
              <a:t>Marlon Domingus, FG EUR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el 1"/>
          <p:cNvSpPr txBox="1"/>
          <p:nvPr>
            <p:ph type="title"/>
          </p:nvPr>
        </p:nvSpPr>
        <p:spPr>
          <a:xfrm>
            <a:off x="2310740" y="176568"/>
            <a:ext cx="9528959" cy="945649"/>
          </a:xfrm>
          <a:prstGeom prst="rect">
            <a:avLst/>
          </a:prstGeom>
        </p:spPr>
        <p:txBody>
          <a:bodyPr/>
          <a:lstStyle>
            <a:lvl1pPr>
              <a:defRPr sz="2800">
                <a:solidFill>
                  <a:srgbClr val="43A5DB"/>
                </a:solidFill>
                <a:latin typeface="Montserrat Medium"/>
                <a:ea typeface="Montserrat Medium"/>
                <a:cs typeface="Montserrat Medium"/>
                <a:sym typeface="Montserrat Medium"/>
              </a:defRPr>
            </a:lvl1pPr>
          </a:lstStyle>
          <a:p>
            <a:pPr/>
            <a:r>
              <a:t>Aanpak</a:t>
            </a:r>
          </a:p>
        </p:txBody>
      </p:sp>
      <p:pic>
        <p:nvPicPr>
          <p:cNvPr id="116" name="Tijdelijke aanduiding voor inhoud 4" descr="Tijdelijke aanduiding voor inhoud 4"/>
          <p:cNvPicPr>
            <a:picLocks noChangeAspect="1"/>
          </p:cNvPicPr>
          <p:nvPr/>
        </p:nvPicPr>
        <p:blipFill>
          <a:blip r:embed="rId3">
            <a:extLst/>
          </a:blip>
          <a:stretch>
            <a:fillRect/>
          </a:stretch>
        </p:blipFill>
        <p:spPr>
          <a:xfrm>
            <a:off x="249383" y="176568"/>
            <a:ext cx="1647874" cy="1650671"/>
          </a:xfrm>
          <a:prstGeom prst="rect">
            <a:avLst/>
          </a:prstGeom>
          <a:ln w="12700">
            <a:miter lim="400000"/>
          </a:ln>
        </p:spPr>
      </p:pic>
      <p:sp>
        <p:nvSpPr>
          <p:cNvPr id="117" name="Line 8"/>
          <p:cNvSpPr/>
          <p:nvPr/>
        </p:nvSpPr>
        <p:spPr>
          <a:xfrm>
            <a:off x="2161308" y="1122216"/>
            <a:ext cx="9189578" cy="364"/>
          </a:xfrm>
          <a:prstGeom prst="line">
            <a:avLst/>
          </a:prstGeom>
          <a:ln w="6350">
            <a:solidFill>
              <a:srgbClr val="20AEE0"/>
            </a:solidFill>
          </a:ln>
        </p:spPr>
        <p:txBody>
          <a:bodyPr lIns="45719" rIns="45719"/>
          <a:lstStyle/>
          <a:p>
            <a:pPr/>
          </a:p>
        </p:txBody>
      </p:sp>
      <p:sp>
        <p:nvSpPr>
          <p:cNvPr id="118" name="Tijdelijke aanduiding voor inhoud 2"/>
          <p:cNvSpPr txBox="1"/>
          <p:nvPr/>
        </p:nvSpPr>
        <p:spPr>
          <a:xfrm>
            <a:off x="2207028" y="6369005"/>
            <a:ext cx="9098137" cy="381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41400">
              <a:lnSpc>
                <a:spcPct val="90000"/>
              </a:lnSpc>
              <a:spcBef>
                <a:spcPts val="600"/>
              </a:spcBef>
              <a:defRPr sz="1000">
                <a:latin typeface="Montserrat"/>
                <a:ea typeface="Montserrat"/>
                <a:cs typeface="Montserrat"/>
                <a:sym typeface="Montserrat"/>
              </a:defRPr>
            </a:pPr>
            <a:r>
              <a:t>Bron: Khaled El Emam, Lucy Mosquera, Richard Hoptroff, Practical Synthetic Data Generation. 2020</a:t>
            </a:r>
            <a:br/>
            <a:r>
              <a:t>Online: </a:t>
            </a:r>
            <a:r>
              <a:rPr u="sng">
                <a:solidFill>
                  <a:srgbClr val="0563C1"/>
                </a:solidFill>
                <a:uFill>
                  <a:solidFill>
                    <a:srgbClr val="0563C1"/>
                  </a:solidFill>
                </a:uFill>
                <a:hlinkClick r:id="rId4" invalidUrl="" action="" tgtFrame="" tooltip="" history="1" highlightClick="0" endSnd="0"/>
              </a:rPr>
              <a:t>https://learning.oreilly.com/library/view/practical-synthetic-data/9781492072737/</a:t>
            </a:r>
            <a:r>
              <a:t> </a:t>
            </a:r>
          </a:p>
        </p:txBody>
      </p:sp>
      <p:sp>
        <p:nvSpPr>
          <p:cNvPr id="119" name="Tijdelijke aanduiding voor dianummer 3"/>
          <p:cNvSpPr txBox="1"/>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0" name="550x722.jpg" descr="550x722.jpg"/>
          <p:cNvPicPr>
            <a:picLocks noChangeAspect="1"/>
          </p:cNvPicPr>
          <p:nvPr/>
        </p:nvPicPr>
        <p:blipFill>
          <a:blip r:embed="rId5">
            <a:extLst/>
          </a:blip>
          <a:stretch>
            <a:fillRect/>
          </a:stretch>
        </p:blipFill>
        <p:spPr>
          <a:xfrm>
            <a:off x="2193541" y="1294383"/>
            <a:ext cx="3734558" cy="490245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el 1"/>
          <p:cNvSpPr txBox="1"/>
          <p:nvPr>
            <p:ph type="title"/>
          </p:nvPr>
        </p:nvSpPr>
        <p:spPr>
          <a:xfrm>
            <a:off x="2310740" y="176568"/>
            <a:ext cx="9528959" cy="945649"/>
          </a:xfrm>
          <a:prstGeom prst="rect">
            <a:avLst/>
          </a:prstGeom>
        </p:spPr>
        <p:txBody>
          <a:bodyPr/>
          <a:lstStyle>
            <a:lvl1pPr>
              <a:defRPr sz="2800">
                <a:solidFill>
                  <a:srgbClr val="43A5DB"/>
                </a:solidFill>
                <a:latin typeface="Montserrat Medium"/>
                <a:ea typeface="Montserrat Medium"/>
                <a:cs typeface="Montserrat Medium"/>
                <a:sym typeface="Montserrat Medium"/>
              </a:defRPr>
            </a:lvl1pPr>
          </a:lstStyle>
          <a:p>
            <a:pPr/>
            <a:r>
              <a:t>Aanpak - verdeling van rollen in de keten</a:t>
            </a:r>
          </a:p>
        </p:txBody>
      </p:sp>
      <p:pic>
        <p:nvPicPr>
          <p:cNvPr id="125" name="Tijdelijke aanduiding voor inhoud 4" descr="Tijdelijke aanduiding voor inhoud 4"/>
          <p:cNvPicPr>
            <a:picLocks noChangeAspect="1"/>
          </p:cNvPicPr>
          <p:nvPr/>
        </p:nvPicPr>
        <p:blipFill>
          <a:blip r:embed="rId3">
            <a:extLst/>
          </a:blip>
          <a:stretch>
            <a:fillRect/>
          </a:stretch>
        </p:blipFill>
        <p:spPr>
          <a:xfrm>
            <a:off x="249383" y="176568"/>
            <a:ext cx="1647874" cy="1650671"/>
          </a:xfrm>
          <a:prstGeom prst="rect">
            <a:avLst/>
          </a:prstGeom>
          <a:ln w="12700">
            <a:miter lim="400000"/>
          </a:ln>
        </p:spPr>
      </p:pic>
      <p:sp>
        <p:nvSpPr>
          <p:cNvPr id="126" name="Line 8"/>
          <p:cNvSpPr/>
          <p:nvPr/>
        </p:nvSpPr>
        <p:spPr>
          <a:xfrm>
            <a:off x="2161308" y="1122216"/>
            <a:ext cx="9189578" cy="364"/>
          </a:xfrm>
          <a:prstGeom prst="line">
            <a:avLst/>
          </a:prstGeom>
          <a:ln w="6350">
            <a:solidFill>
              <a:srgbClr val="20AEE0"/>
            </a:solidFill>
          </a:ln>
        </p:spPr>
        <p:txBody>
          <a:bodyPr lIns="45719" rIns="45719"/>
          <a:lstStyle/>
          <a:p>
            <a:pPr/>
          </a:p>
        </p:txBody>
      </p:sp>
      <p:sp>
        <p:nvSpPr>
          <p:cNvPr id="127" name="Tijdelijke aanduiding voor inhoud 2"/>
          <p:cNvSpPr txBox="1"/>
          <p:nvPr/>
        </p:nvSpPr>
        <p:spPr>
          <a:xfrm>
            <a:off x="2207028" y="6372542"/>
            <a:ext cx="9098137"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41400">
              <a:lnSpc>
                <a:spcPct val="90000"/>
              </a:lnSpc>
              <a:spcBef>
                <a:spcPts val="600"/>
              </a:spcBef>
              <a:defRPr sz="1000">
                <a:latin typeface="Montserrat"/>
                <a:ea typeface="Montserrat"/>
                <a:cs typeface="Montserrat"/>
                <a:sym typeface="Montserrat"/>
              </a:defRPr>
            </a:pPr>
            <a:r>
              <a:t>Bron: pg 43, Khaled El Emam, Lucy Mosquera, Richard Hoptroff, </a:t>
            </a:r>
            <a:r>
              <a:rPr i="1"/>
              <a:t>Practical Synthetic Data Generation</a:t>
            </a:r>
            <a:r>
              <a:t>. 2020</a:t>
            </a:r>
          </a:p>
        </p:txBody>
      </p:sp>
      <p:sp>
        <p:nvSpPr>
          <p:cNvPr id="128" name="Tijdelijke aanduiding voor dianummer 3"/>
          <p:cNvSpPr txBox="1"/>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9" name="IMG_5903 2.jpg" descr="IMG_5903 2.jpg"/>
          <p:cNvPicPr>
            <a:picLocks noChangeAspect="1"/>
          </p:cNvPicPr>
          <p:nvPr/>
        </p:nvPicPr>
        <p:blipFill>
          <a:blip r:embed="rId4">
            <a:extLst/>
          </a:blip>
          <a:stretch>
            <a:fillRect/>
          </a:stretch>
        </p:blipFill>
        <p:spPr>
          <a:xfrm>
            <a:off x="2305947" y="1174716"/>
            <a:ext cx="4523520" cy="514532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el 1"/>
          <p:cNvSpPr txBox="1"/>
          <p:nvPr>
            <p:ph type="title"/>
          </p:nvPr>
        </p:nvSpPr>
        <p:spPr>
          <a:xfrm>
            <a:off x="2310740" y="176568"/>
            <a:ext cx="9528959" cy="945649"/>
          </a:xfrm>
          <a:prstGeom prst="rect">
            <a:avLst/>
          </a:prstGeom>
        </p:spPr>
        <p:txBody>
          <a:bodyPr/>
          <a:lstStyle>
            <a:lvl1pPr>
              <a:defRPr sz="2800">
                <a:solidFill>
                  <a:srgbClr val="43A5DB"/>
                </a:solidFill>
                <a:latin typeface="Montserrat Medium"/>
                <a:ea typeface="Montserrat Medium"/>
                <a:cs typeface="Montserrat Medium"/>
                <a:sym typeface="Montserrat Medium"/>
              </a:defRPr>
            </a:lvl1pPr>
          </a:lstStyle>
          <a:p>
            <a:pPr/>
            <a:r>
              <a:t>Aanpak - privacy assurance [re-identificatie risico’s]</a:t>
            </a:r>
          </a:p>
        </p:txBody>
      </p:sp>
      <p:pic>
        <p:nvPicPr>
          <p:cNvPr id="134" name="Tijdelijke aanduiding voor inhoud 4" descr="Tijdelijke aanduiding voor inhoud 4"/>
          <p:cNvPicPr>
            <a:picLocks noChangeAspect="1"/>
          </p:cNvPicPr>
          <p:nvPr/>
        </p:nvPicPr>
        <p:blipFill>
          <a:blip r:embed="rId3">
            <a:extLst/>
          </a:blip>
          <a:stretch>
            <a:fillRect/>
          </a:stretch>
        </p:blipFill>
        <p:spPr>
          <a:xfrm>
            <a:off x="249383" y="176568"/>
            <a:ext cx="1647874" cy="1650671"/>
          </a:xfrm>
          <a:prstGeom prst="rect">
            <a:avLst/>
          </a:prstGeom>
          <a:ln w="12700">
            <a:miter lim="400000"/>
          </a:ln>
        </p:spPr>
      </p:pic>
      <p:sp>
        <p:nvSpPr>
          <p:cNvPr id="135" name="Line 8"/>
          <p:cNvSpPr/>
          <p:nvPr/>
        </p:nvSpPr>
        <p:spPr>
          <a:xfrm>
            <a:off x="2161308" y="1122216"/>
            <a:ext cx="9189578" cy="364"/>
          </a:xfrm>
          <a:prstGeom prst="line">
            <a:avLst/>
          </a:prstGeom>
          <a:ln w="6350">
            <a:solidFill>
              <a:srgbClr val="20AEE0"/>
            </a:solidFill>
          </a:ln>
        </p:spPr>
        <p:txBody>
          <a:bodyPr lIns="45719" rIns="45719"/>
          <a:lstStyle/>
          <a:p>
            <a:pPr/>
          </a:p>
        </p:txBody>
      </p:sp>
      <p:sp>
        <p:nvSpPr>
          <p:cNvPr id="136" name="Tijdelijke aanduiding voor inhoud 2"/>
          <p:cNvSpPr txBox="1"/>
          <p:nvPr/>
        </p:nvSpPr>
        <p:spPr>
          <a:xfrm>
            <a:off x="2207028" y="6372542"/>
            <a:ext cx="9098137"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41400">
              <a:lnSpc>
                <a:spcPct val="90000"/>
              </a:lnSpc>
              <a:spcBef>
                <a:spcPts val="600"/>
              </a:spcBef>
              <a:defRPr sz="1000">
                <a:latin typeface="Montserrat"/>
                <a:ea typeface="Montserrat"/>
                <a:cs typeface="Montserrat"/>
                <a:sym typeface="Montserrat"/>
              </a:defRPr>
            </a:pPr>
            <a:r>
              <a:t>Bron: pg 39, Khaled El Emam, Lucy Mosquera, Richard Hoptroff, </a:t>
            </a:r>
            <a:r>
              <a:rPr i="1"/>
              <a:t>Practical Synthetic Data Generation</a:t>
            </a:r>
            <a:r>
              <a:t>. 2020</a:t>
            </a:r>
          </a:p>
        </p:txBody>
      </p:sp>
      <p:sp>
        <p:nvSpPr>
          <p:cNvPr id="137" name="Tijdelijke aanduiding voor dianummer 3"/>
          <p:cNvSpPr txBox="1"/>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8" name="IMG_5902.jpg" descr="IMG_5902.jpg"/>
          <p:cNvPicPr>
            <a:picLocks noChangeAspect="1"/>
          </p:cNvPicPr>
          <p:nvPr/>
        </p:nvPicPr>
        <p:blipFill>
          <a:blip r:embed="rId4">
            <a:extLst/>
          </a:blip>
          <a:stretch>
            <a:fillRect/>
          </a:stretch>
        </p:blipFill>
        <p:spPr>
          <a:xfrm>
            <a:off x="2169234" y="1193682"/>
            <a:ext cx="8975381" cy="510739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 AI and data science projects…"/>
          <p:cNvSpPr txBox="1"/>
          <p:nvPr>
            <p:ph type="body" idx="1"/>
          </p:nvPr>
        </p:nvSpPr>
        <p:spPr>
          <a:xfrm>
            <a:off x="838200" y="1825625"/>
            <a:ext cx="10515600" cy="5032375"/>
          </a:xfrm>
          <a:prstGeom prst="rect">
            <a:avLst/>
          </a:prstGeom>
        </p:spPr>
        <p:txBody>
          <a:bodyPr/>
          <a:lstStyle/>
          <a:p>
            <a:pPr marL="0" indent="0">
              <a:buSzTx/>
              <a:buFontTx/>
              <a:buNone/>
            </a:pPr>
            <a:r>
              <a:t>• AI and data science projects</a:t>
            </a:r>
          </a:p>
          <a:p>
            <a:pPr marL="0" indent="0">
              <a:buSzTx/>
              <a:buFontTx/>
              <a:buNone/>
            </a:pPr>
            <a:r>
              <a:t>• Proof of concept and technology evaluations</a:t>
            </a:r>
          </a:p>
          <a:p>
            <a:pPr marL="0" indent="0">
              <a:buSzTx/>
              <a:buFontTx/>
              <a:buNone/>
            </a:pPr>
            <a:r>
              <a:t>• Data exploration</a:t>
            </a:r>
          </a:p>
          <a:p>
            <a:pPr marL="0" indent="0">
              <a:buSzTx/>
              <a:buFontTx/>
              <a:buNone/>
            </a:pPr>
            <a:r>
              <a:t>• Algorithm development</a:t>
            </a:r>
          </a:p>
          <a:p>
            <a:pPr marL="0" indent="0">
              <a:buSzTx/>
              <a:buFontTx/>
              <a:buNone/>
            </a:pPr>
            <a:r>
              <a:t>• Software testing</a:t>
            </a:r>
          </a:p>
          <a:p>
            <a:pPr marL="0" indent="0">
              <a:buSzTx/>
              <a:buFontTx/>
              <a:buNone/>
            </a:pPr>
            <a:r>
              <a:t>• Open data</a:t>
            </a:r>
          </a:p>
          <a:p>
            <a:pPr marL="0" indent="0">
              <a:buSzTx/>
              <a:buFontTx/>
              <a:buNone/>
            </a:pPr>
            <a:r>
              <a:t>• Hackathons and data competitions/challenges</a:t>
            </a:r>
          </a:p>
        </p:txBody>
      </p:sp>
      <p:sp>
        <p:nvSpPr>
          <p:cNvPr id="143" name="Titel 1"/>
          <p:cNvSpPr txBox="1"/>
          <p:nvPr>
            <p:ph type="title"/>
          </p:nvPr>
        </p:nvSpPr>
        <p:spPr>
          <a:xfrm>
            <a:off x="2310740" y="176568"/>
            <a:ext cx="9528959" cy="945649"/>
          </a:xfrm>
          <a:prstGeom prst="rect">
            <a:avLst/>
          </a:prstGeom>
        </p:spPr>
        <p:txBody>
          <a:bodyPr/>
          <a:lstStyle>
            <a:lvl1pPr>
              <a:defRPr sz="2800">
                <a:solidFill>
                  <a:srgbClr val="43A5DB"/>
                </a:solidFill>
                <a:latin typeface="Montserrat Medium"/>
                <a:ea typeface="Montserrat Medium"/>
                <a:cs typeface="Montserrat Medium"/>
                <a:sym typeface="Montserrat Medium"/>
              </a:defRPr>
            </a:lvl1pPr>
          </a:lstStyle>
          <a:p>
            <a:pPr/>
            <a:r>
              <a:t>Verwacht toekomstig gebruik van simulatiedatasets</a:t>
            </a:r>
          </a:p>
        </p:txBody>
      </p:sp>
      <p:pic>
        <p:nvPicPr>
          <p:cNvPr id="144" name="Tijdelijke aanduiding voor inhoud 4" descr="Tijdelijke aanduiding voor inhoud 4"/>
          <p:cNvPicPr>
            <a:picLocks noChangeAspect="1"/>
          </p:cNvPicPr>
          <p:nvPr/>
        </p:nvPicPr>
        <p:blipFill>
          <a:blip r:embed="rId3">
            <a:extLst/>
          </a:blip>
          <a:stretch>
            <a:fillRect/>
          </a:stretch>
        </p:blipFill>
        <p:spPr>
          <a:xfrm>
            <a:off x="249383" y="176568"/>
            <a:ext cx="1647874" cy="1650671"/>
          </a:xfrm>
          <a:prstGeom prst="rect">
            <a:avLst/>
          </a:prstGeom>
          <a:ln w="12700">
            <a:miter lim="400000"/>
          </a:ln>
        </p:spPr>
      </p:pic>
      <p:sp>
        <p:nvSpPr>
          <p:cNvPr id="145" name="Line 8"/>
          <p:cNvSpPr/>
          <p:nvPr/>
        </p:nvSpPr>
        <p:spPr>
          <a:xfrm>
            <a:off x="2161308" y="1122216"/>
            <a:ext cx="9189578" cy="364"/>
          </a:xfrm>
          <a:prstGeom prst="line">
            <a:avLst/>
          </a:prstGeom>
          <a:ln w="6350">
            <a:solidFill>
              <a:srgbClr val="20AEE0"/>
            </a:solidFill>
          </a:ln>
        </p:spPr>
        <p:txBody>
          <a:bodyPr lIns="45719" rIns="45719"/>
          <a:lstStyle/>
          <a:p>
            <a:pPr/>
          </a:p>
        </p:txBody>
      </p:sp>
      <p:sp>
        <p:nvSpPr>
          <p:cNvPr id="146" name="Tijdelijke aanduiding voor inhoud 2"/>
          <p:cNvSpPr txBox="1"/>
          <p:nvPr/>
        </p:nvSpPr>
        <p:spPr>
          <a:xfrm>
            <a:off x="2207028" y="6372542"/>
            <a:ext cx="9098137"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41400">
              <a:lnSpc>
                <a:spcPct val="90000"/>
              </a:lnSpc>
              <a:spcBef>
                <a:spcPts val="600"/>
              </a:spcBef>
              <a:defRPr sz="1000">
                <a:latin typeface="Montserrat"/>
                <a:ea typeface="Montserrat"/>
                <a:cs typeface="Montserrat"/>
                <a:sym typeface="Montserrat"/>
              </a:defRPr>
            </a:pPr>
            <a:r>
              <a:t>Bron: pg 8, </a:t>
            </a:r>
            <a:r>
              <a:rPr i="1"/>
              <a:t>Delivering on the Promise of Synthetic Data</a:t>
            </a:r>
            <a:r>
              <a:t>. Online: </a:t>
            </a:r>
            <a:r>
              <a:rPr u="sng">
                <a:solidFill>
                  <a:srgbClr val="0563C1"/>
                </a:solidFill>
                <a:uFill>
                  <a:solidFill>
                    <a:srgbClr val="0563C1"/>
                  </a:solidFill>
                </a:uFill>
                <a:hlinkClick r:id="rId4" invalidUrl="" action="" tgtFrame="" tooltip="" history="1" highlightClick="0" endSnd="0"/>
              </a:rPr>
              <a:t>https://www.replica-analytics.com/web/default/files/Resources/corporate-overview_2020.pdf</a:t>
            </a:r>
            <a:r>
              <a:t> </a:t>
            </a:r>
          </a:p>
        </p:txBody>
      </p:sp>
      <p:sp>
        <p:nvSpPr>
          <p:cNvPr id="147" name="Tijdelijke aanduiding voor dianummer 3"/>
          <p:cNvSpPr txBox="1"/>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el 1"/>
          <p:cNvSpPr txBox="1"/>
          <p:nvPr>
            <p:ph type="title"/>
          </p:nvPr>
        </p:nvSpPr>
        <p:spPr>
          <a:xfrm>
            <a:off x="2310740" y="176568"/>
            <a:ext cx="9528959" cy="945649"/>
          </a:xfrm>
          <a:prstGeom prst="rect">
            <a:avLst/>
          </a:prstGeom>
        </p:spPr>
        <p:txBody>
          <a:bodyPr/>
          <a:lstStyle>
            <a:lvl1pPr>
              <a:defRPr sz="2800">
                <a:solidFill>
                  <a:srgbClr val="43A5DB"/>
                </a:solidFill>
                <a:latin typeface="Montserrat Medium"/>
                <a:ea typeface="Montserrat Medium"/>
                <a:cs typeface="Montserrat Medium"/>
                <a:sym typeface="Montserrat Medium"/>
              </a:defRPr>
            </a:lvl1pPr>
          </a:lstStyle>
          <a:p>
            <a:pPr/>
            <a:r>
              <a:t>Voorwaarden voor gebruik van deze publicatie (1/2)</a:t>
            </a:r>
          </a:p>
        </p:txBody>
      </p:sp>
      <p:pic>
        <p:nvPicPr>
          <p:cNvPr id="152" name="Tijdelijke aanduiding voor inhoud 4" descr="Tijdelijke aanduiding voor inhoud 4"/>
          <p:cNvPicPr>
            <a:picLocks noChangeAspect="1"/>
          </p:cNvPicPr>
          <p:nvPr/>
        </p:nvPicPr>
        <p:blipFill>
          <a:blip r:embed="rId2">
            <a:extLst/>
          </a:blip>
          <a:stretch>
            <a:fillRect/>
          </a:stretch>
        </p:blipFill>
        <p:spPr>
          <a:xfrm>
            <a:off x="249383" y="176568"/>
            <a:ext cx="1647874" cy="1650671"/>
          </a:xfrm>
          <a:prstGeom prst="rect">
            <a:avLst/>
          </a:prstGeom>
          <a:ln w="12700">
            <a:miter lim="400000"/>
          </a:ln>
        </p:spPr>
      </p:pic>
      <p:sp>
        <p:nvSpPr>
          <p:cNvPr id="153" name="Line 8"/>
          <p:cNvSpPr/>
          <p:nvPr/>
        </p:nvSpPr>
        <p:spPr>
          <a:xfrm>
            <a:off x="2161308" y="1122216"/>
            <a:ext cx="9189578" cy="364"/>
          </a:xfrm>
          <a:prstGeom prst="line">
            <a:avLst/>
          </a:prstGeom>
          <a:ln w="6350">
            <a:solidFill>
              <a:srgbClr val="20AEE0"/>
            </a:solidFill>
          </a:ln>
        </p:spPr>
        <p:txBody>
          <a:bodyPr lIns="45719" rIns="45719"/>
          <a:lstStyle/>
          <a:p>
            <a:pPr/>
          </a:p>
        </p:txBody>
      </p:sp>
      <p:pic>
        <p:nvPicPr>
          <p:cNvPr id="154" name="Afbeelding 9" descr="Afbeelding 9"/>
          <p:cNvPicPr>
            <a:picLocks noChangeAspect="1"/>
          </p:cNvPicPr>
          <p:nvPr/>
        </p:nvPicPr>
        <p:blipFill>
          <a:blip r:embed="rId3">
            <a:extLst/>
          </a:blip>
          <a:stretch>
            <a:fillRect/>
          </a:stretch>
        </p:blipFill>
        <p:spPr>
          <a:xfrm>
            <a:off x="2439265" y="1477694"/>
            <a:ext cx="1743818" cy="733285"/>
          </a:xfrm>
          <a:prstGeom prst="rect">
            <a:avLst/>
          </a:prstGeom>
          <a:ln w="12700">
            <a:miter lim="400000"/>
          </a:ln>
        </p:spPr>
      </p:pic>
      <p:sp>
        <p:nvSpPr>
          <p:cNvPr id="155" name="Tijdelijke aanduiding voor tekst 2"/>
          <p:cNvSpPr txBox="1"/>
          <p:nvPr/>
        </p:nvSpPr>
        <p:spPr>
          <a:xfrm>
            <a:off x="4421880" y="1538758"/>
            <a:ext cx="4426808" cy="624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200">
                <a:solidFill>
                  <a:srgbClr val="888888"/>
                </a:solidFill>
                <a:latin typeface="Montserrat"/>
                <a:ea typeface="Montserrat"/>
                <a:cs typeface="Montserrat"/>
                <a:sym typeface="Montserrat"/>
              </a:defRPr>
            </a:pPr>
            <a:r>
              <a:t>Deze uitgave deelt de Zone Studiedata met externen onder de Creative Commons licentie: </a:t>
            </a:r>
            <a:br/>
            <a:r>
              <a:t>Naamsvermelding-NietCommercieel-GelijkDelen. </a:t>
            </a:r>
          </a:p>
        </p:txBody>
      </p:sp>
      <p:sp>
        <p:nvSpPr>
          <p:cNvPr id="156" name="Rechthoek 11"/>
          <p:cNvSpPr txBox="1"/>
          <p:nvPr/>
        </p:nvSpPr>
        <p:spPr>
          <a:xfrm>
            <a:off x="415597" y="2772887"/>
            <a:ext cx="11240515" cy="3761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333333"/>
                </a:solidFill>
                <a:latin typeface="Montserrat"/>
                <a:ea typeface="Montserrat"/>
                <a:cs typeface="Montserrat"/>
                <a:sym typeface="Montserrat"/>
              </a:defRPr>
            </a:pPr>
            <a:r>
              <a:t>Dit is de vereenvoudigde (human-readable) versie van de volledige </a:t>
            </a:r>
            <a:r>
              <a:rPr u="sng">
                <a:solidFill>
                  <a:srgbClr val="0563C1"/>
                </a:solidFill>
                <a:uFill>
                  <a:solidFill>
                    <a:srgbClr val="0563C1"/>
                  </a:solidFill>
                </a:uFill>
                <a:hlinkClick r:id="rId4" invalidUrl="" action="" tgtFrame="" tooltip="" history="1" highlightClick="0" endSnd="0"/>
              </a:rPr>
              <a:t>licentie</a:t>
            </a:r>
            <a:r>
              <a:t> en geen vervanging van de volledige licentie. </a:t>
            </a:r>
            <a:r>
              <a:rPr u="sng">
                <a:solidFill>
                  <a:srgbClr val="0563C1"/>
                </a:solidFill>
                <a:uFill>
                  <a:solidFill>
                    <a:srgbClr val="0563C1"/>
                  </a:solidFill>
                </a:uFill>
                <a:hlinkClick r:id="rId5" invalidUrl="" action="" tgtFrame="" tooltip="" history="1" highlightClick="0" endSnd="0"/>
              </a:rPr>
              <a:t>Vrijwaring</a:t>
            </a:r>
            <a:r>
              <a:t>.</a:t>
            </a:r>
          </a:p>
          <a:p>
            <a:pPr>
              <a:defRPr sz="1400">
                <a:solidFill>
                  <a:srgbClr val="333333"/>
                </a:solidFill>
                <a:latin typeface="Montserrat"/>
                <a:ea typeface="Montserrat"/>
                <a:cs typeface="Montserrat"/>
                <a:sym typeface="Montserrat"/>
              </a:defRPr>
            </a:pPr>
          </a:p>
          <a:p>
            <a:pPr>
              <a:defRPr b="1" sz="1400">
                <a:solidFill>
                  <a:srgbClr val="333333"/>
                </a:solidFill>
                <a:latin typeface="Montserrat"/>
                <a:ea typeface="Montserrat"/>
                <a:cs typeface="Montserrat"/>
                <a:sym typeface="Montserrat"/>
              </a:defRPr>
            </a:pPr>
            <a:r>
              <a:t>Je bent vrij om:</a:t>
            </a:r>
          </a:p>
          <a:p>
            <a:pPr marL="285750" indent="-285750">
              <a:buSzPct val="100000"/>
              <a:buFont typeface="Arial"/>
              <a:buChar char="•"/>
              <a:defRPr b="1" sz="1400">
                <a:solidFill>
                  <a:srgbClr val="333333"/>
                </a:solidFill>
                <a:latin typeface="Montserrat"/>
                <a:ea typeface="Montserrat"/>
                <a:cs typeface="Montserrat"/>
                <a:sym typeface="Montserrat"/>
              </a:defRPr>
            </a:pPr>
            <a:r>
              <a:t>het werk te delen</a:t>
            </a:r>
            <a:r>
              <a:rPr b="0"/>
              <a:t> — te kopiëren, te verspreiden en door te geven via elk medium of bestandsformaat</a:t>
            </a:r>
            <a:endParaRPr b="0"/>
          </a:p>
          <a:p>
            <a:pPr marL="285750" indent="-285750">
              <a:buSzPct val="100000"/>
              <a:buFont typeface="Arial"/>
              <a:buChar char="•"/>
              <a:defRPr b="1" sz="1400">
                <a:solidFill>
                  <a:srgbClr val="333333"/>
                </a:solidFill>
                <a:latin typeface="Montserrat"/>
                <a:ea typeface="Montserrat"/>
                <a:cs typeface="Montserrat"/>
                <a:sym typeface="Montserrat"/>
              </a:defRPr>
            </a:pPr>
            <a:r>
              <a:t>het werk te bewerken</a:t>
            </a:r>
            <a:r>
              <a:rPr b="0"/>
              <a:t> — te remixen, te veranderen en afgeleide werken te maken</a:t>
            </a:r>
            <a:endParaRPr b="0"/>
          </a:p>
          <a:p>
            <a:pPr marL="285750" indent="-285750">
              <a:buSzPct val="100000"/>
              <a:buFont typeface="Arial"/>
              <a:buChar char="•"/>
              <a:defRPr sz="1400">
                <a:solidFill>
                  <a:srgbClr val="333333"/>
                </a:solidFill>
                <a:latin typeface="Montserrat"/>
                <a:ea typeface="Montserrat"/>
                <a:cs typeface="Montserrat"/>
                <a:sym typeface="Montserrat"/>
              </a:defRPr>
            </a:pPr>
            <a:r>
              <a:t>De licentiegever kan deze toestemming niet intrekken zolang aan de licentievoorwaarden voldaan wordt.</a:t>
            </a:r>
          </a:p>
          <a:p>
            <a:pPr marL="285750" indent="-285750">
              <a:buSzPct val="100000"/>
              <a:buFont typeface="Arial"/>
              <a:buChar char="•"/>
              <a:defRPr sz="1400">
                <a:solidFill>
                  <a:srgbClr val="333333"/>
                </a:solidFill>
                <a:latin typeface="Montserrat"/>
                <a:ea typeface="Montserrat"/>
                <a:cs typeface="Montserrat"/>
                <a:sym typeface="Montserrat"/>
              </a:defRPr>
            </a:pPr>
          </a:p>
          <a:p>
            <a:pPr>
              <a:defRPr b="1" sz="1400">
                <a:solidFill>
                  <a:srgbClr val="333333"/>
                </a:solidFill>
                <a:latin typeface="Montserrat"/>
                <a:ea typeface="Montserrat"/>
                <a:cs typeface="Montserrat"/>
                <a:sym typeface="Montserrat"/>
              </a:defRPr>
            </a:pPr>
            <a:r>
              <a:t>Onder de volgende voorwaarden:</a:t>
            </a:r>
          </a:p>
          <a:p>
            <a:pPr marL="285750" indent="-285750">
              <a:buSzPct val="100000"/>
              <a:buFont typeface="Arial"/>
              <a:buChar char="•"/>
              <a:defRPr b="1" sz="1400">
                <a:solidFill>
                  <a:srgbClr val="333333"/>
                </a:solidFill>
                <a:latin typeface="Montserrat"/>
                <a:ea typeface="Montserrat"/>
                <a:cs typeface="Montserrat"/>
                <a:sym typeface="Montserrat"/>
              </a:defRPr>
            </a:pPr>
            <a:r>
              <a:t>Naamsvermelding</a:t>
            </a:r>
            <a:r>
              <a:rPr b="0">
                <a:solidFill>
                  <a:srgbClr val="000000"/>
                </a:solidFill>
              </a:rPr>
              <a:t> — De gebruiker dient de maker van het werk te </a:t>
            </a:r>
            <a:r>
              <a:rPr b="0" u="sng">
                <a:solidFill>
                  <a:srgbClr val="0563C1"/>
                </a:solidFill>
                <a:uFill>
                  <a:solidFill>
                    <a:srgbClr val="0563C1"/>
                  </a:solidFill>
                </a:uFill>
                <a:hlinkClick r:id="rId5" invalidUrl="" action="" tgtFrame="" tooltip="" history="1" highlightClick="0" endSnd="0"/>
              </a:rPr>
              <a:t>vermelden</a:t>
            </a:r>
            <a:r>
              <a:rPr b="0">
                <a:solidFill>
                  <a:srgbClr val="000000"/>
                </a:solidFill>
              </a:rPr>
              <a:t>, een link naar de licentie te plaatsen en </a:t>
            </a:r>
            <a:r>
              <a:rPr b="0" u="sng">
                <a:solidFill>
                  <a:srgbClr val="0563C1"/>
                </a:solidFill>
                <a:uFill>
                  <a:solidFill>
                    <a:srgbClr val="0563C1"/>
                  </a:solidFill>
                </a:uFill>
                <a:hlinkClick r:id="rId5" invalidUrl="" action="" tgtFrame="" tooltip="" history="1" highlightClick="0" endSnd="0"/>
              </a:rPr>
              <a:t>aan te geven of het werk veranderd is</a:t>
            </a:r>
            <a:r>
              <a:rPr b="0">
                <a:solidFill>
                  <a:srgbClr val="000000"/>
                </a:solidFill>
              </a:rPr>
              <a:t>. Je mag dat op redelijke wijze doen, maar niet zodanig dat de indruk gewekt wordt dat de licentiegever instemt met je werk of je gebruik van het werk.</a:t>
            </a:r>
            <a:endParaRPr b="0">
              <a:solidFill>
                <a:srgbClr val="000000"/>
              </a:solidFill>
            </a:endParaRPr>
          </a:p>
          <a:p>
            <a:pPr marL="285750" indent="-285750">
              <a:buSzPct val="100000"/>
              <a:buFont typeface="Arial"/>
              <a:buChar char="•"/>
              <a:defRPr b="1" sz="1400">
                <a:solidFill>
                  <a:srgbClr val="333333"/>
                </a:solidFill>
                <a:latin typeface="Montserrat"/>
                <a:ea typeface="Montserrat"/>
                <a:cs typeface="Montserrat"/>
                <a:sym typeface="Montserrat"/>
              </a:defRPr>
            </a:pPr>
            <a:r>
              <a:t>NietCommercieel </a:t>
            </a:r>
            <a:r>
              <a:rPr b="0">
                <a:solidFill>
                  <a:srgbClr val="000000"/>
                </a:solidFill>
              </a:rPr>
              <a:t>— Je mag het werk niet gebruiken voor </a:t>
            </a:r>
            <a:r>
              <a:rPr b="0" u="sng">
                <a:solidFill>
                  <a:srgbClr val="0563C1"/>
                </a:solidFill>
                <a:uFill>
                  <a:solidFill>
                    <a:srgbClr val="0563C1"/>
                  </a:solidFill>
                </a:uFill>
                <a:hlinkClick r:id="rId5" invalidUrl="" action="" tgtFrame="" tooltip="" history="1" highlightClick="0" endSnd="0"/>
              </a:rPr>
              <a:t>commerciële doeleinden</a:t>
            </a:r>
            <a:r>
              <a:rPr b="0">
                <a:solidFill>
                  <a:srgbClr val="000000"/>
                </a:solidFill>
              </a:rPr>
              <a:t>.</a:t>
            </a:r>
            <a:endParaRPr b="0">
              <a:solidFill>
                <a:srgbClr val="000000"/>
              </a:solidFill>
            </a:endParaRPr>
          </a:p>
          <a:p>
            <a:pPr marL="285750" indent="-285750">
              <a:buSzPct val="100000"/>
              <a:buFont typeface="Arial"/>
              <a:buChar char="•"/>
              <a:defRPr b="1" sz="1400">
                <a:solidFill>
                  <a:srgbClr val="333333"/>
                </a:solidFill>
                <a:latin typeface="Montserrat"/>
                <a:ea typeface="Montserrat"/>
                <a:cs typeface="Montserrat"/>
                <a:sym typeface="Montserrat"/>
              </a:defRPr>
            </a:pPr>
            <a:r>
              <a:t>GelijkDelen </a:t>
            </a:r>
            <a:r>
              <a:rPr b="0">
                <a:solidFill>
                  <a:srgbClr val="000000"/>
                </a:solidFill>
              </a:rPr>
              <a:t>— Als je het werk hebt geremixt, veranderd, of op het werk hebt voortgebouwd, moet je het veranderde materiaal verspreiden onder </a:t>
            </a:r>
            <a:r>
              <a:rPr b="0" u="sng">
                <a:solidFill>
                  <a:srgbClr val="0563C1"/>
                </a:solidFill>
                <a:uFill>
                  <a:solidFill>
                    <a:srgbClr val="0563C1"/>
                  </a:solidFill>
                </a:uFill>
                <a:hlinkClick r:id="rId5" invalidUrl="" action="" tgtFrame="" tooltip="" history="1" highlightClick="0" endSnd="0"/>
              </a:rPr>
              <a:t>dezelfde licentie</a:t>
            </a:r>
            <a:r>
              <a:rPr b="0">
                <a:solidFill>
                  <a:srgbClr val="000000"/>
                </a:solidFill>
              </a:rPr>
              <a:t> als het originele werk.</a:t>
            </a:r>
            <a:endParaRPr b="0">
              <a:solidFill>
                <a:srgbClr val="000000"/>
              </a:solidFill>
            </a:endParaRPr>
          </a:p>
          <a:p>
            <a:pPr marL="285750" indent="-285750">
              <a:buSzPct val="100000"/>
              <a:buFont typeface="Arial"/>
              <a:buChar char="•"/>
              <a:defRPr b="1" sz="1400">
                <a:solidFill>
                  <a:srgbClr val="333333"/>
                </a:solidFill>
                <a:latin typeface="Montserrat"/>
                <a:ea typeface="Montserrat"/>
                <a:cs typeface="Montserrat"/>
                <a:sym typeface="Montserrat"/>
              </a:defRPr>
            </a:pPr>
            <a:r>
              <a:t>Geen aanvullende restricties </a:t>
            </a:r>
            <a:r>
              <a:rPr b="0">
                <a:solidFill>
                  <a:srgbClr val="000000"/>
                </a:solidFill>
              </a:rPr>
              <a:t>— Je mag geen juridische voorwaarden of </a:t>
            </a:r>
            <a:r>
              <a:rPr b="0" u="sng">
                <a:solidFill>
                  <a:srgbClr val="0563C1"/>
                </a:solidFill>
                <a:uFill>
                  <a:solidFill>
                    <a:srgbClr val="0563C1"/>
                  </a:solidFill>
                </a:uFill>
                <a:hlinkClick r:id="rId5" invalidUrl="" action="" tgtFrame="" tooltip="" history="1" highlightClick="0" endSnd="0"/>
              </a:rPr>
              <a:t>technologische voorzieningen</a:t>
            </a:r>
            <a:r>
              <a:rPr b="0">
                <a:solidFill>
                  <a:srgbClr val="000000"/>
                </a:solidFill>
              </a:rPr>
              <a:t> toepassen die anderen er juridisch in beperken om iets te doen wat de licentie toestaat.</a:t>
            </a:r>
          </a:p>
        </p:txBody>
      </p:sp>
      <p:sp>
        <p:nvSpPr>
          <p:cNvPr id="157" name="Tijdelijke aanduiding voor dianummer 3"/>
          <p:cNvSpPr txBox="1"/>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el 1"/>
          <p:cNvSpPr txBox="1"/>
          <p:nvPr>
            <p:ph type="title"/>
          </p:nvPr>
        </p:nvSpPr>
        <p:spPr>
          <a:xfrm>
            <a:off x="2310740" y="176568"/>
            <a:ext cx="9528959" cy="945649"/>
          </a:xfrm>
          <a:prstGeom prst="rect">
            <a:avLst/>
          </a:prstGeom>
        </p:spPr>
        <p:txBody>
          <a:bodyPr/>
          <a:lstStyle>
            <a:lvl1pPr>
              <a:defRPr sz="2800">
                <a:solidFill>
                  <a:srgbClr val="43A5DB"/>
                </a:solidFill>
                <a:latin typeface="Montserrat Medium"/>
                <a:ea typeface="Montserrat Medium"/>
                <a:cs typeface="Montserrat Medium"/>
                <a:sym typeface="Montserrat Medium"/>
              </a:defRPr>
            </a:lvl1pPr>
          </a:lstStyle>
          <a:p>
            <a:pPr/>
            <a:r>
              <a:t>Voorwaarden voor gebruik van deze publicatie (2/2)</a:t>
            </a:r>
          </a:p>
        </p:txBody>
      </p:sp>
      <p:pic>
        <p:nvPicPr>
          <p:cNvPr id="160" name="Tijdelijke aanduiding voor inhoud 4" descr="Tijdelijke aanduiding voor inhoud 4"/>
          <p:cNvPicPr>
            <a:picLocks noChangeAspect="1"/>
          </p:cNvPicPr>
          <p:nvPr/>
        </p:nvPicPr>
        <p:blipFill>
          <a:blip r:embed="rId2">
            <a:extLst/>
          </a:blip>
          <a:stretch>
            <a:fillRect/>
          </a:stretch>
        </p:blipFill>
        <p:spPr>
          <a:xfrm>
            <a:off x="249383" y="176568"/>
            <a:ext cx="1647874" cy="1650671"/>
          </a:xfrm>
          <a:prstGeom prst="rect">
            <a:avLst/>
          </a:prstGeom>
          <a:ln w="12700">
            <a:miter lim="400000"/>
          </a:ln>
        </p:spPr>
      </p:pic>
      <p:sp>
        <p:nvSpPr>
          <p:cNvPr id="161" name="Line 8"/>
          <p:cNvSpPr/>
          <p:nvPr/>
        </p:nvSpPr>
        <p:spPr>
          <a:xfrm>
            <a:off x="2161308" y="1122216"/>
            <a:ext cx="9189578" cy="364"/>
          </a:xfrm>
          <a:prstGeom prst="line">
            <a:avLst/>
          </a:prstGeom>
          <a:ln w="6350">
            <a:solidFill>
              <a:srgbClr val="20AEE0"/>
            </a:solidFill>
          </a:ln>
        </p:spPr>
        <p:txBody>
          <a:bodyPr lIns="45719" rIns="45719"/>
          <a:lstStyle/>
          <a:p>
            <a:pPr/>
          </a:p>
        </p:txBody>
      </p:sp>
      <p:pic>
        <p:nvPicPr>
          <p:cNvPr id="162" name="Afbeelding 9" descr="Afbeelding 9"/>
          <p:cNvPicPr>
            <a:picLocks noChangeAspect="1"/>
          </p:cNvPicPr>
          <p:nvPr/>
        </p:nvPicPr>
        <p:blipFill>
          <a:blip r:embed="rId3">
            <a:extLst/>
          </a:blip>
          <a:stretch>
            <a:fillRect/>
          </a:stretch>
        </p:blipFill>
        <p:spPr>
          <a:xfrm>
            <a:off x="2439265" y="1477694"/>
            <a:ext cx="1743818" cy="733285"/>
          </a:xfrm>
          <a:prstGeom prst="rect">
            <a:avLst/>
          </a:prstGeom>
          <a:ln w="12700">
            <a:miter lim="400000"/>
          </a:ln>
        </p:spPr>
      </p:pic>
      <p:sp>
        <p:nvSpPr>
          <p:cNvPr id="163" name="Tijdelijke aanduiding voor tekst 2"/>
          <p:cNvSpPr txBox="1"/>
          <p:nvPr/>
        </p:nvSpPr>
        <p:spPr>
          <a:xfrm>
            <a:off x="4421880" y="1716558"/>
            <a:ext cx="4426808"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i="1" sz="1200">
                <a:solidFill>
                  <a:srgbClr val="888888"/>
                </a:solidFill>
                <a:latin typeface="Montserrat"/>
                <a:ea typeface="Montserrat"/>
                <a:cs typeface="Montserrat"/>
                <a:sym typeface="Montserrat"/>
              </a:defRPr>
            </a:lvl1pPr>
          </a:lstStyle>
          <a:p>
            <a:pPr/>
            <a:r>
              <a:t>(Vervolg)</a:t>
            </a:r>
          </a:p>
        </p:txBody>
      </p:sp>
      <p:sp>
        <p:nvSpPr>
          <p:cNvPr id="164" name="Rechthoek 8"/>
          <p:cNvSpPr txBox="1"/>
          <p:nvPr/>
        </p:nvSpPr>
        <p:spPr>
          <a:xfrm>
            <a:off x="409625" y="2579778"/>
            <a:ext cx="10695514"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latin typeface="Montserrat"/>
                <a:ea typeface="Montserrat"/>
                <a:cs typeface="Montserrat"/>
                <a:sym typeface="Montserrat"/>
              </a:defRPr>
            </a:pPr>
            <a:r>
              <a:t>Let op:</a:t>
            </a:r>
          </a:p>
          <a:p>
            <a:pPr>
              <a:defRPr sz="1400">
                <a:latin typeface="Montserrat"/>
                <a:ea typeface="Montserrat"/>
                <a:cs typeface="Montserrat"/>
                <a:sym typeface="Montserrat"/>
              </a:defRPr>
            </a:pPr>
            <a:r>
              <a:t>Voor elementen van het materiaal die zich in het publieke domein bevinden, en voor vormen van gebruik die worden toegestaan via een </a:t>
            </a:r>
            <a:r>
              <a:rPr u="sng">
                <a:solidFill>
                  <a:srgbClr val="0563C1"/>
                </a:solidFill>
                <a:uFill>
                  <a:solidFill>
                    <a:srgbClr val="0563C1"/>
                  </a:solidFill>
                </a:uFill>
                <a:hlinkClick r:id="rId4" invalidUrl="" action="" tgtFrame="" tooltip="" history="1" highlightClick="0" endSnd="0"/>
              </a:rPr>
              <a:t>uitzondering of beperking</a:t>
            </a:r>
            <a:r>
              <a:t> in de Auteurswet, hoef je je niet aan de voorwaarden van de licentie te houden.</a:t>
            </a:r>
          </a:p>
          <a:p>
            <a:pPr>
              <a:defRPr sz="1400">
                <a:latin typeface="Montserrat"/>
                <a:ea typeface="Montserrat"/>
                <a:cs typeface="Montserrat"/>
                <a:sym typeface="Montserrat"/>
              </a:defRPr>
            </a:pPr>
          </a:p>
          <a:p>
            <a:pPr>
              <a:defRPr sz="1400">
                <a:latin typeface="Montserrat"/>
                <a:ea typeface="Montserrat"/>
                <a:cs typeface="Montserrat"/>
                <a:sym typeface="Montserrat"/>
              </a:defRPr>
            </a:pPr>
            <a:r>
              <a:t>Er worden geen garanties afgegeven. Het is mogelijk dat de licentie je niet alle gebruiksvrijheden geeft die nodig zijn voor het beoogde gebruik. Bijvoorbeeld, andere rechten zoals </a:t>
            </a:r>
            <a:r>
              <a:rPr u="sng">
                <a:solidFill>
                  <a:srgbClr val="0563C1"/>
                </a:solidFill>
                <a:uFill>
                  <a:solidFill>
                    <a:srgbClr val="0563C1"/>
                  </a:solidFill>
                </a:uFill>
                <a:hlinkClick r:id="rId4" invalidUrl="" action="" tgtFrame="" tooltip="" history="1" highlightClick="0" endSnd="0"/>
              </a:rPr>
              <a:t>publiciteits-, privacy- en morele rechten</a:t>
            </a:r>
            <a:r>
              <a:t> kunnen het gebruik van een werk beperken.</a:t>
            </a:r>
          </a:p>
        </p:txBody>
      </p:sp>
      <p:sp>
        <p:nvSpPr>
          <p:cNvPr id="165" name="Rechthoek 13"/>
          <p:cNvSpPr txBox="1"/>
          <p:nvPr/>
        </p:nvSpPr>
        <p:spPr>
          <a:xfrm>
            <a:off x="392134" y="4764461"/>
            <a:ext cx="807405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latin typeface="Montserrat"/>
                <a:ea typeface="Montserrat"/>
                <a:cs typeface="Montserrat"/>
                <a:sym typeface="Montserrat"/>
              </a:defRPr>
            </a:pPr>
            <a:r>
              <a:t>De volledige versie van de licentie op deze publicatie is van toepassing. Zie </a:t>
            </a:r>
            <a:r>
              <a:rPr b="0" u="sng">
                <a:solidFill>
                  <a:srgbClr val="0563C1"/>
                </a:solidFill>
                <a:uFill>
                  <a:solidFill>
                    <a:srgbClr val="0563C1"/>
                  </a:solidFill>
                </a:uFill>
                <a:hlinkClick r:id="rId5" invalidUrl="" action="" tgtFrame="" tooltip="" history="1" highlightClick="0" endSnd="0"/>
              </a:rPr>
              <a:t>https</a:t>
            </a:r>
            <a:r>
              <a:rPr b="0" u="sng">
                <a:solidFill>
                  <a:srgbClr val="0563C1"/>
                </a:solidFill>
                <a:uFill>
                  <a:solidFill>
                    <a:srgbClr val="0563C1"/>
                  </a:solidFill>
                </a:uFill>
                <a:hlinkClick r:id="rId5" invalidUrl="" action="" tgtFrame="" tooltip="" history="1" highlightClick="0" endSnd="0"/>
              </a:rPr>
              <a:t>://</a:t>
            </a:r>
            <a:r>
              <a:rPr b="0" u="sng">
                <a:solidFill>
                  <a:srgbClr val="0563C1"/>
                </a:solidFill>
                <a:uFill>
                  <a:solidFill>
                    <a:srgbClr val="0563C1"/>
                  </a:solidFill>
                </a:uFill>
                <a:hlinkClick r:id="rId5" invalidUrl="" action="" tgtFrame="" tooltip="" history="1" highlightClick="0" endSnd="0"/>
              </a:rPr>
              <a:t>creativecommons.org</a:t>
            </a:r>
            <a:r>
              <a:rPr b="0" u="sng">
                <a:solidFill>
                  <a:srgbClr val="0563C1"/>
                </a:solidFill>
                <a:uFill>
                  <a:solidFill>
                    <a:srgbClr val="0563C1"/>
                  </a:solidFill>
                </a:uFill>
                <a:hlinkClick r:id="rId5" invalidUrl="" action="" tgtFrame="" tooltip="" history="1" highlightClick="0" endSnd="0"/>
              </a:rPr>
              <a:t>/</a:t>
            </a:r>
            <a:r>
              <a:rPr b="0" u="sng">
                <a:solidFill>
                  <a:srgbClr val="0563C1"/>
                </a:solidFill>
                <a:uFill>
                  <a:solidFill>
                    <a:srgbClr val="0563C1"/>
                  </a:solidFill>
                </a:uFill>
                <a:hlinkClick r:id="rId5" invalidUrl="" action="" tgtFrame="" tooltip="" history="1" highlightClick="0" endSnd="0"/>
              </a:rPr>
              <a:t>licenses</a:t>
            </a:r>
            <a:r>
              <a:rPr b="0" u="sng">
                <a:solidFill>
                  <a:srgbClr val="0563C1"/>
                </a:solidFill>
                <a:uFill>
                  <a:solidFill>
                    <a:srgbClr val="0563C1"/>
                  </a:solidFill>
                </a:uFill>
                <a:hlinkClick r:id="rId5" invalidUrl="" action="" tgtFrame="" tooltip="" history="1" highlightClick="0" endSnd="0"/>
              </a:rPr>
              <a:t>/</a:t>
            </a:r>
            <a:r>
              <a:rPr b="0" u="sng">
                <a:solidFill>
                  <a:srgbClr val="0563C1"/>
                </a:solidFill>
                <a:uFill>
                  <a:solidFill>
                    <a:srgbClr val="0563C1"/>
                  </a:solidFill>
                </a:uFill>
                <a:hlinkClick r:id="rId5" invalidUrl="" action="" tgtFrame="" tooltip="" history="1" highlightClick="0" endSnd="0"/>
              </a:rPr>
              <a:t>by</a:t>
            </a:r>
            <a:r>
              <a:rPr b="0" u="sng">
                <a:solidFill>
                  <a:srgbClr val="0563C1"/>
                </a:solidFill>
                <a:uFill>
                  <a:solidFill>
                    <a:srgbClr val="0563C1"/>
                  </a:solidFill>
                </a:uFill>
                <a:hlinkClick r:id="rId5" invalidUrl="" action="" tgtFrame="" tooltip="" history="1" highlightClick="0" endSnd="0"/>
              </a:rPr>
              <a:t>-</a:t>
            </a:r>
            <a:r>
              <a:rPr b="0" u="sng">
                <a:solidFill>
                  <a:srgbClr val="0563C1"/>
                </a:solidFill>
                <a:uFill>
                  <a:solidFill>
                    <a:srgbClr val="0563C1"/>
                  </a:solidFill>
                </a:uFill>
                <a:hlinkClick r:id="rId5" invalidUrl="" action="" tgtFrame="" tooltip="" history="1" highlightClick="0" endSnd="0"/>
              </a:rPr>
              <a:t>nc</a:t>
            </a:r>
            <a:r>
              <a:rPr b="0" u="sng">
                <a:solidFill>
                  <a:srgbClr val="0563C1"/>
                </a:solidFill>
                <a:uFill>
                  <a:solidFill>
                    <a:srgbClr val="0563C1"/>
                  </a:solidFill>
                </a:uFill>
                <a:hlinkClick r:id="rId5" invalidUrl="" action="" tgtFrame="" tooltip="" history="1" highlightClick="0" endSnd="0"/>
              </a:rPr>
              <a:t>-sa/4.0/</a:t>
            </a:r>
            <a:r>
              <a:rPr b="0" u="sng">
                <a:solidFill>
                  <a:srgbClr val="0563C1"/>
                </a:solidFill>
                <a:uFill>
                  <a:solidFill>
                    <a:srgbClr val="0563C1"/>
                  </a:solidFill>
                </a:uFill>
                <a:hlinkClick r:id="rId5" invalidUrl="" action="" tgtFrame="" tooltip="" history="1" highlightClick="0" endSnd="0"/>
              </a:rPr>
              <a:t>legalcode.nl</a:t>
            </a:r>
          </a:p>
        </p:txBody>
      </p:sp>
      <p:sp>
        <p:nvSpPr>
          <p:cNvPr id="166" name="Tijdelijke aanduiding voor dianummer 2"/>
          <p:cNvSpPr txBox="1"/>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